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23"/>
  </p:notesMasterIdLst>
  <p:sldIdLst>
    <p:sldId id="469" r:id="rId2"/>
    <p:sldId id="572" r:id="rId3"/>
    <p:sldId id="544" r:id="rId4"/>
    <p:sldId id="702" r:id="rId5"/>
    <p:sldId id="707" r:id="rId6"/>
    <p:sldId id="703" r:id="rId7"/>
    <p:sldId id="704" r:id="rId8"/>
    <p:sldId id="705" r:id="rId9"/>
    <p:sldId id="709" r:id="rId10"/>
    <p:sldId id="710" r:id="rId11"/>
    <p:sldId id="711" r:id="rId12"/>
    <p:sldId id="712" r:id="rId13"/>
    <p:sldId id="708" r:id="rId14"/>
    <p:sldId id="713" r:id="rId15"/>
    <p:sldId id="717" r:id="rId16"/>
    <p:sldId id="716" r:id="rId17"/>
    <p:sldId id="722" r:id="rId18"/>
    <p:sldId id="723" r:id="rId19"/>
    <p:sldId id="724" r:id="rId20"/>
    <p:sldId id="725" r:id="rId21"/>
    <p:sldId id="512"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41"/>
    <a:srgbClr val="00003E"/>
    <a:srgbClr val="CBCBD2"/>
    <a:srgbClr val="E9E9E9"/>
    <a:srgbClr val="65658B"/>
    <a:srgbClr val="F5F5F5"/>
    <a:srgbClr val="66668B"/>
    <a:srgbClr val="E5E5EC"/>
    <a:srgbClr val="0D0D0D"/>
    <a:srgbClr val="E5E5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574" autoAdjust="0"/>
    <p:restoredTop sz="93973" autoAdjust="0"/>
  </p:normalViewPr>
  <p:slideViewPr>
    <p:cSldViewPr snapToGrid="0">
      <p:cViewPr varScale="1">
        <p:scale>
          <a:sx n="130" d="100"/>
          <a:sy n="130" d="100"/>
        </p:scale>
        <p:origin x="728" y="192"/>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nacokamu\Downloads\DownloadQueryMetrics_monthly_201401-202208_TotalUb_DailyTransition.csv"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957289417153166E-2"/>
          <c:y val="7.448068448235097E-2"/>
          <c:w val="0.97208543575094375"/>
          <c:h val="0.54786911885761569"/>
        </c:manualLayout>
      </c:layout>
      <c:lineChart>
        <c:grouping val="standard"/>
        <c:varyColors val="0"/>
        <c:ser>
          <c:idx val="0"/>
          <c:order val="0"/>
          <c:tx>
            <c:strRef>
              <c:f>検索数推移!$B$16</c:f>
              <c:strCache>
                <c:ptCount val="1"/>
                <c:pt idx="0">
                  <c:v>花粉</c:v>
                </c:pt>
              </c:strCache>
            </c:strRef>
          </c:tx>
          <c:spPr>
            <a:ln w="44450" cap="rnd">
              <a:solidFill>
                <a:srgbClr val="00B050"/>
              </a:solidFill>
              <a:round/>
            </a:ln>
            <a:effectLst/>
          </c:spPr>
          <c:marker>
            <c:symbol val="none"/>
          </c:marker>
          <c:cat>
            <c:strRef>
              <c:f>検索数推移!$A$17:$A$28</c:f>
              <c:strCache>
                <c:ptCount val="12"/>
                <c:pt idx="0">
                  <c:v>9月</c:v>
                </c:pt>
                <c:pt idx="1">
                  <c:v>10月</c:v>
                </c:pt>
                <c:pt idx="2">
                  <c:v>11月</c:v>
                </c:pt>
                <c:pt idx="3">
                  <c:v>12月</c:v>
                </c:pt>
                <c:pt idx="4">
                  <c:v>1月</c:v>
                </c:pt>
                <c:pt idx="5">
                  <c:v>2月</c:v>
                </c:pt>
                <c:pt idx="6">
                  <c:v>3月</c:v>
                </c:pt>
                <c:pt idx="7">
                  <c:v>4月</c:v>
                </c:pt>
                <c:pt idx="8">
                  <c:v>5月</c:v>
                </c:pt>
                <c:pt idx="9">
                  <c:v>6月</c:v>
                </c:pt>
                <c:pt idx="10">
                  <c:v>7月</c:v>
                </c:pt>
                <c:pt idx="11">
                  <c:v>8月</c:v>
                </c:pt>
              </c:strCache>
            </c:strRef>
          </c:cat>
          <c:val>
            <c:numRef>
              <c:f>検索数推移!$B$17:$B$28</c:f>
              <c:numCache>
                <c:formatCode>General</c:formatCode>
                <c:ptCount val="12"/>
                <c:pt idx="0">
                  <c:v>13686</c:v>
                </c:pt>
                <c:pt idx="1">
                  <c:v>15853</c:v>
                </c:pt>
                <c:pt idx="2">
                  <c:v>11904</c:v>
                </c:pt>
                <c:pt idx="3">
                  <c:v>6657</c:v>
                </c:pt>
                <c:pt idx="4">
                  <c:v>33897</c:v>
                </c:pt>
                <c:pt idx="5">
                  <c:v>39073</c:v>
                </c:pt>
                <c:pt idx="6">
                  <c:v>50250</c:v>
                </c:pt>
                <c:pt idx="7">
                  <c:v>35237</c:v>
                </c:pt>
                <c:pt idx="8">
                  <c:v>20954</c:v>
                </c:pt>
                <c:pt idx="9">
                  <c:v>7040</c:v>
                </c:pt>
                <c:pt idx="10">
                  <c:v>4752</c:v>
                </c:pt>
                <c:pt idx="11">
                  <c:v>7346</c:v>
                </c:pt>
              </c:numCache>
            </c:numRef>
          </c:val>
          <c:smooth val="0"/>
          <c:extLst>
            <c:ext xmlns:c16="http://schemas.microsoft.com/office/drawing/2014/chart" uri="{C3380CC4-5D6E-409C-BE32-E72D297353CC}">
              <c16:uniqueId val="{00000000-9FBB-7E4C-AD93-BD51FE892CFA}"/>
            </c:ext>
          </c:extLst>
        </c:ser>
        <c:ser>
          <c:idx val="1"/>
          <c:order val="1"/>
          <c:tx>
            <c:strRef>
              <c:f>検索数推移!$C$16</c:f>
              <c:strCache>
                <c:ptCount val="1"/>
                <c:pt idx="0">
                  <c:v>花粉症</c:v>
                </c:pt>
              </c:strCache>
            </c:strRef>
          </c:tx>
          <c:spPr>
            <a:ln w="44450" cap="rnd">
              <a:solidFill>
                <a:srgbClr val="92D050"/>
              </a:solidFill>
              <a:round/>
            </a:ln>
            <a:effectLst/>
          </c:spPr>
          <c:marker>
            <c:symbol val="none"/>
          </c:marker>
          <c:cat>
            <c:strRef>
              <c:f>検索数推移!$A$17:$A$28</c:f>
              <c:strCache>
                <c:ptCount val="12"/>
                <c:pt idx="0">
                  <c:v>9月</c:v>
                </c:pt>
                <c:pt idx="1">
                  <c:v>10月</c:v>
                </c:pt>
                <c:pt idx="2">
                  <c:v>11月</c:v>
                </c:pt>
                <c:pt idx="3">
                  <c:v>12月</c:v>
                </c:pt>
                <c:pt idx="4">
                  <c:v>1月</c:v>
                </c:pt>
                <c:pt idx="5">
                  <c:v>2月</c:v>
                </c:pt>
                <c:pt idx="6">
                  <c:v>3月</c:v>
                </c:pt>
                <c:pt idx="7">
                  <c:v>4月</c:v>
                </c:pt>
                <c:pt idx="8">
                  <c:v>5月</c:v>
                </c:pt>
                <c:pt idx="9">
                  <c:v>6月</c:v>
                </c:pt>
                <c:pt idx="10">
                  <c:v>7月</c:v>
                </c:pt>
                <c:pt idx="11">
                  <c:v>8月</c:v>
                </c:pt>
              </c:strCache>
            </c:strRef>
          </c:cat>
          <c:val>
            <c:numRef>
              <c:f>検索数推移!$C$17:$C$28</c:f>
              <c:numCache>
                <c:formatCode>General</c:formatCode>
                <c:ptCount val="12"/>
                <c:pt idx="0">
                  <c:v>5947</c:v>
                </c:pt>
                <c:pt idx="1">
                  <c:v>5804</c:v>
                </c:pt>
                <c:pt idx="2">
                  <c:v>4156</c:v>
                </c:pt>
                <c:pt idx="3">
                  <c:v>2718</c:v>
                </c:pt>
                <c:pt idx="4">
                  <c:v>13255</c:v>
                </c:pt>
                <c:pt idx="5">
                  <c:v>33225</c:v>
                </c:pt>
                <c:pt idx="6">
                  <c:v>77725</c:v>
                </c:pt>
                <c:pt idx="7">
                  <c:v>28783</c:v>
                </c:pt>
                <c:pt idx="8">
                  <c:v>16217</c:v>
                </c:pt>
                <c:pt idx="9">
                  <c:v>3974</c:v>
                </c:pt>
                <c:pt idx="10">
                  <c:v>2225</c:v>
                </c:pt>
                <c:pt idx="11">
                  <c:v>2843</c:v>
                </c:pt>
              </c:numCache>
            </c:numRef>
          </c:val>
          <c:smooth val="0"/>
          <c:extLst>
            <c:ext xmlns:c16="http://schemas.microsoft.com/office/drawing/2014/chart" uri="{C3380CC4-5D6E-409C-BE32-E72D297353CC}">
              <c16:uniqueId val="{00000001-9FBB-7E4C-AD93-BD51FE892CFA}"/>
            </c:ext>
          </c:extLst>
        </c:ser>
        <c:dLbls>
          <c:showLegendKey val="0"/>
          <c:showVal val="0"/>
          <c:showCatName val="0"/>
          <c:showSerName val="0"/>
          <c:showPercent val="0"/>
          <c:showBubbleSize val="0"/>
        </c:dLbls>
        <c:smooth val="0"/>
        <c:axId val="821561007"/>
        <c:axId val="821569743"/>
      </c:lineChart>
      <c:catAx>
        <c:axId val="8215610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821569743"/>
        <c:crosses val="autoZero"/>
        <c:auto val="1"/>
        <c:lblAlgn val="ctr"/>
        <c:lblOffset val="100"/>
        <c:noMultiLvlLbl val="0"/>
      </c:catAx>
      <c:valAx>
        <c:axId val="821569743"/>
        <c:scaling>
          <c:orientation val="minMax"/>
        </c:scaling>
        <c:delete val="1"/>
        <c:axPos val="l"/>
        <c:numFmt formatCode="General" sourceLinked="1"/>
        <c:majorTickMark val="none"/>
        <c:minorTickMark val="none"/>
        <c:tickLblPos val="nextTo"/>
        <c:crossAx val="82156100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2026/1/14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dirty="0"/>
              <a:t>セールスシート</a:t>
            </a:r>
            <a:endParaRPr lang="ja-JP" altLang="en-US" dirty="0"/>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dirty="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dirty="0">
                <a:solidFill>
                  <a:schemeClr val="accent3"/>
                </a:solidFill>
                <a:latin typeface="Meiryo" panose="020B0604030504040204" pitchFamily="34" charset="-128"/>
                <a:ea typeface="Meiryo" panose="020B0604030504040204" pitchFamily="34" charset="-128"/>
              </a:rPr>
              <a:t>メイリオ　</a:t>
            </a:r>
            <a:r>
              <a:rPr lang="en-US" altLang="ja-JP" sz="1200" dirty="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1.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1"/>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2" imgW="7772400" imgH="10058400" progId="TCLayout.ActiveDocument.1">
                  <p:embed/>
                </p:oleObj>
              </mc:Choice>
              <mc:Fallback>
                <p:oleObj name="think-cell スライド" r:id="rId12"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6.tiff"/><Relationship Id="rId13" Type="http://schemas.microsoft.com/office/2007/relationships/hdphoto" Target="../media/hdphoto3.wdp"/><Relationship Id="rId3" Type="http://schemas.openxmlformats.org/officeDocument/2006/relationships/image" Target="../media/image21.tiff"/><Relationship Id="rId7" Type="http://schemas.openxmlformats.org/officeDocument/2006/relationships/image" Target="../media/image25.tiff"/><Relationship Id="rId12" Type="http://schemas.openxmlformats.org/officeDocument/2006/relationships/image" Target="../media/image30.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24.tiff"/><Relationship Id="rId11" Type="http://schemas.openxmlformats.org/officeDocument/2006/relationships/image" Target="../media/image29.png"/><Relationship Id="rId5" Type="http://schemas.openxmlformats.org/officeDocument/2006/relationships/image" Target="../media/image23.tiff"/><Relationship Id="rId15" Type="http://schemas.microsoft.com/office/2007/relationships/hdphoto" Target="../media/hdphoto4.wdp"/><Relationship Id="rId10" Type="http://schemas.openxmlformats.org/officeDocument/2006/relationships/image" Target="../media/image28.png"/><Relationship Id="rId4" Type="http://schemas.openxmlformats.org/officeDocument/2006/relationships/image" Target="../media/image22.tiff"/><Relationship Id="rId9" Type="http://schemas.openxmlformats.org/officeDocument/2006/relationships/image" Target="../media/image27.jpeg"/><Relationship Id="rId14"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jpeg"/><Relationship Id="rId7" Type="http://schemas.openxmlformats.org/officeDocument/2006/relationships/image" Target="../media/image36.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12.xml.rels><?xml version="1.0" encoding="UTF-8" standalone="yes"?>
<Relationships xmlns="http://schemas.openxmlformats.org/package/2006/relationships"><Relationship Id="rId8" Type="http://schemas.openxmlformats.org/officeDocument/2006/relationships/image" Target="../media/image26.tiff"/><Relationship Id="rId13" Type="http://schemas.openxmlformats.org/officeDocument/2006/relationships/image" Target="../media/image40.png"/><Relationship Id="rId3" Type="http://schemas.openxmlformats.org/officeDocument/2006/relationships/image" Target="../media/image21.tiff"/><Relationship Id="rId7" Type="http://schemas.openxmlformats.org/officeDocument/2006/relationships/image" Target="../media/image25.tiff"/><Relationship Id="rId12" Type="http://schemas.openxmlformats.org/officeDocument/2006/relationships/image" Target="../media/image39.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24.tiff"/><Relationship Id="rId11" Type="http://schemas.openxmlformats.org/officeDocument/2006/relationships/image" Target="../media/image29.png"/><Relationship Id="rId5" Type="http://schemas.openxmlformats.org/officeDocument/2006/relationships/image" Target="../media/image23.tiff"/><Relationship Id="rId10" Type="http://schemas.openxmlformats.org/officeDocument/2006/relationships/image" Target="../media/image28.png"/><Relationship Id="rId4" Type="http://schemas.openxmlformats.org/officeDocument/2006/relationships/image" Target="../media/image22.tiff"/><Relationship Id="rId9"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chart" Target="../charts/chart1.xml"/><Relationship Id="rId7" Type="http://schemas.openxmlformats.org/officeDocument/2006/relationships/image" Target="../media/image50.jpe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png"/><Relationship Id="rId9" Type="http://schemas.openxmlformats.org/officeDocument/2006/relationships/image" Target="../media/image52.jpeg"/></Relationships>
</file>

<file path=ppt/slides/_rels/slide1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a:xfrm>
            <a:off x="587375" y="1638954"/>
            <a:ext cx="11017250" cy="1790045"/>
          </a:xfrm>
        </p:spPr>
        <p:txBody>
          <a:bodyPr/>
          <a:lstStyle/>
          <a:p>
            <a:pPr>
              <a:defRPr/>
            </a:pPr>
            <a:r>
              <a:rPr lang="en-US" altLang="ja-JP" dirty="0"/>
              <a:t>Yahoo!</a:t>
            </a:r>
            <a:r>
              <a:rPr lang="ja-JP" altLang="en-US"/>
              <a:t>天気・災害情報</a:t>
            </a:r>
            <a:endParaRPr lang="en-US" altLang="ja-JP" dirty="0"/>
          </a:p>
          <a:p>
            <a:pPr>
              <a:defRPr/>
            </a:pPr>
            <a:r>
              <a:rPr lang="ja-JP" altLang="en-US" sz="4000">
                <a:latin typeface="メイリオ" panose="020B0604030504040204" pitchFamily="50" charset="-128"/>
                <a:ea typeface="メイリオ" panose="020B0604030504040204" pitchFamily="50" charset="-128"/>
                <a:cs typeface="メイリオ" panose="020B0604030504040204" pitchFamily="50" charset="-128"/>
              </a:rPr>
              <a:t>花粉情報</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2026</a:t>
            </a:r>
            <a:r>
              <a:rPr lang="ja-JP" altLang="en-US" sz="4000">
                <a:latin typeface="メイリオ" panose="020B0604030504040204" pitchFamily="50" charset="-128"/>
                <a:ea typeface="メイリオ" panose="020B0604030504040204" pitchFamily="50" charset="-128"/>
                <a:cs typeface="メイリオ" panose="020B0604030504040204" pitchFamily="50" charset="-128"/>
              </a:rPr>
              <a:t>　内容改定リリース</a:t>
            </a:r>
            <a:endParaRPr lang="en-US" altLang="ja-JP" sz="4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196349" cy="220983"/>
          </a:xfrm>
        </p:spPr>
        <p:txBody>
          <a:bodyPr/>
          <a:lstStyle/>
          <a:p>
            <a:r>
              <a:rPr lang="en-US" altLang="ja-JP" sz="1200" dirty="0"/>
              <a:t>2026/1/15</a:t>
            </a:r>
            <a:endParaRPr lang="ja-JP" altLang="en-US" sz="1200" dirty="0"/>
          </a:p>
          <a:p>
            <a:endParaRPr lang="ja-JP" altLang="en-US" sz="6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プレースホルダー 9">
            <a:extLst>
              <a:ext uri="{FF2B5EF4-FFF2-40B4-BE49-F238E27FC236}">
                <a16:creationId xmlns:a16="http://schemas.microsoft.com/office/drawing/2014/main" id="{E6DFEB69-68BE-3C1F-8931-0354EB05DC69}"/>
              </a:ext>
            </a:extLst>
          </p:cNvPr>
          <p:cNvSpPr>
            <a:spLocks noGrp="1"/>
          </p:cNvSpPr>
          <p:nvPr>
            <p:ph type="body" sz="quarter" idx="12"/>
          </p:nvPr>
        </p:nvSpPr>
        <p:spPr/>
        <p:txBody>
          <a:bodyPr/>
          <a:lstStyle/>
          <a:p>
            <a:pPr marL="0" indent="0">
              <a:buNone/>
            </a:pPr>
            <a:r>
              <a:rPr lang="ja-JP" altLang="en-US">
                <a:latin typeface="Meiryo" panose="020B0604030504040204" pitchFamily="34" charset="-128"/>
                <a:ea typeface="Meiryo" panose="020B0604030504040204" pitchFamily="34" charset="-128"/>
              </a:rPr>
              <a:t>花粉情報</a:t>
            </a:r>
          </a:p>
        </p:txBody>
      </p:sp>
      <p:sp>
        <p:nvSpPr>
          <p:cNvPr id="8" name="テキスト プレースホルダー 7">
            <a:extLst>
              <a:ext uri="{FF2B5EF4-FFF2-40B4-BE49-F238E27FC236}">
                <a16:creationId xmlns:a16="http://schemas.microsoft.com/office/drawing/2014/main" id="{2CD24D57-A029-52B6-0C99-8DA0722871F2}"/>
              </a:ext>
            </a:extLst>
          </p:cNvPr>
          <p:cNvSpPr>
            <a:spLocks noGrp="1"/>
          </p:cNvSpPr>
          <p:nvPr>
            <p:ph type="body" sz="quarter" idx="10"/>
          </p:nvPr>
        </p:nvSpPr>
        <p:spPr/>
        <p:txBody>
          <a:bodyPr/>
          <a:lstStyle/>
          <a:p>
            <a:r>
              <a:rPr lang="ja-JP" altLang="en-US"/>
              <a:t>花粉情報</a:t>
            </a:r>
            <a:r>
              <a:rPr lang="en-US" altLang="ja-JP" dirty="0"/>
              <a:t>2026</a:t>
            </a:r>
            <a:r>
              <a:rPr lang="ja-JP" altLang="en-US"/>
              <a:t>の概要</a:t>
            </a:r>
            <a:endParaRPr kumimoji="1" lang="ja-JP" altLang="en-US"/>
          </a:p>
        </p:txBody>
      </p:sp>
      <p:pic>
        <p:nvPicPr>
          <p:cNvPr id="15" name="図プレースホルダー 7" descr="アイコン&#10;&#10;自動的に生成された説明">
            <a:extLst>
              <a:ext uri="{FF2B5EF4-FFF2-40B4-BE49-F238E27FC236}">
                <a16:creationId xmlns:a16="http://schemas.microsoft.com/office/drawing/2014/main" id="{2A685E6E-7247-7DF4-A859-65AFCBA0EDDD}"/>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a:stretch>
            <a:fillRect/>
          </a:stretch>
        </p:blipFill>
        <p:spPr/>
      </p:pic>
      <p:sp>
        <p:nvSpPr>
          <p:cNvPr id="17" name="テキスト ボックス 16">
            <a:extLst>
              <a:ext uri="{FF2B5EF4-FFF2-40B4-BE49-F238E27FC236}">
                <a16:creationId xmlns:a16="http://schemas.microsoft.com/office/drawing/2014/main" id="{1AD9EB5D-A138-C70D-D36B-0D2A73B9A77E}"/>
              </a:ext>
            </a:extLst>
          </p:cNvPr>
          <p:cNvSpPr txBox="1"/>
          <p:nvPr/>
        </p:nvSpPr>
        <p:spPr>
          <a:xfrm>
            <a:off x="947738" y="1268413"/>
            <a:ext cx="10296525" cy="861774"/>
          </a:xfrm>
          <a:prstGeom prst="rect">
            <a:avLst/>
          </a:prstGeom>
          <a:noFill/>
        </p:spPr>
        <p:txBody>
          <a:bodyPr wrap="square" rtlCol="0">
            <a:spAutoFit/>
          </a:bodyPr>
          <a:lstStyle/>
          <a:p>
            <a:r>
              <a:rPr lang="ja-JP" altLang="en-US" sz="1600" dirty="0">
                <a:latin typeface="Meiryo" panose="020B0604030504040204" pitchFamily="34" charset="-128"/>
                <a:ea typeface="Meiryo" panose="020B0604030504040204" pitchFamily="34" charset="-128"/>
              </a:rPr>
              <a:t>「花粉</a:t>
            </a:r>
            <a:r>
              <a:rPr lang="ja-JP" altLang="en-US" sz="1600">
                <a:latin typeface="Meiryo" panose="020B0604030504040204" pitchFamily="34" charset="-128"/>
                <a:ea typeface="Meiryo" panose="020B0604030504040204" pitchFamily="34" charset="-128"/>
              </a:rPr>
              <a:t>情報</a:t>
            </a:r>
            <a:r>
              <a:rPr lang="en-US" altLang="ja-JP" sz="1600" dirty="0">
                <a:latin typeface="Meiryo" panose="020B0604030504040204" pitchFamily="34" charset="-128"/>
                <a:ea typeface="Meiryo" panose="020B0604030504040204" pitchFamily="34" charset="-128"/>
              </a:rPr>
              <a:t>2026</a:t>
            </a:r>
            <a:r>
              <a:rPr lang="ja-JP" altLang="en-US" sz="1600">
                <a:latin typeface="Meiryo" panose="020B0604030504040204" pitchFamily="34" charset="-128"/>
                <a:ea typeface="Meiryo" panose="020B0604030504040204" pitchFamily="34" charset="-128"/>
              </a:rPr>
              <a:t>」</a:t>
            </a:r>
            <a:r>
              <a:rPr lang="ja-JP" altLang="en-US" sz="1600" dirty="0">
                <a:latin typeface="Meiryo" panose="020B0604030504040204" pitchFamily="34" charset="-128"/>
                <a:ea typeface="Meiryo" panose="020B0604030504040204" pitchFamily="34" charset="-128"/>
              </a:rPr>
              <a:t>では、全国各地の花粉が飛び始める時期の予想や、昨年と比較してどのような傾向があるかを確認できます。</a:t>
            </a:r>
            <a:r>
              <a:rPr lang="ja-JP" altLang="en-US" sz="1600" b="1" dirty="0">
                <a:latin typeface="Meiryo" panose="020B0604030504040204" pitchFamily="34" charset="-128"/>
                <a:ea typeface="Meiryo" panose="020B0604030504040204" pitchFamily="34" charset="-128"/>
              </a:rPr>
              <a:t>登録している地点の花粉飛散情報をプッシュ通知で配信</a:t>
            </a:r>
            <a:r>
              <a:rPr lang="ja-JP" altLang="en-US" sz="1600" dirty="0">
                <a:latin typeface="Meiryo" panose="020B0604030504040204" pitchFamily="34" charset="-128"/>
                <a:ea typeface="Meiryo" panose="020B0604030504040204" pitchFamily="34" charset="-128"/>
              </a:rPr>
              <a:t>してくれるので、</a:t>
            </a:r>
            <a:r>
              <a:rPr lang="ja-JP" altLang="en-US" sz="1600">
                <a:latin typeface="Meiryo" panose="020B0604030504040204" pitchFamily="34" charset="-128"/>
                <a:ea typeface="Meiryo" panose="020B0604030504040204" pitchFamily="34" charset="-128"/>
              </a:rPr>
              <a:t>花粉が多く</a:t>
            </a:r>
            <a:r>
              <a:rPr lang="ja-JP" altLang="en-US" sz="1600" dirty="0">
                <a:latin typeface="Meiryo" panose="020B0604030504040204" pitchFamily="34" charset="-128"/>
                <a:ea typeface="Meiryo" panose="020B0604030504040204" pitchFamily="34" charset="-128"/>
              </a:rPr>
              <a:t>飛ぶ日は洗濯物を部屋干しにしたり、薬を飲むなど、事前の対策に役立ちます。</a:t>
            </a:r>
          </a:p>
        </p:txBody>
      </p:sp>
      <p:sp>
        <p:nvSpPr>
          <p:cNvPr id="20" name="平行四辺形 19">
            <a:extLst>
              <a:ext uri="{FF2B5EF4-FFF2-40B4-BE49-F238E27FC236}">
                <a16:creationId xmlns:a16="http://schemas.microsoft.com/office/drawing/2014/main" id="{EA1A3350-FFBA-57B4-328D-7A15C870A6B8}"/>
              </a:ext>
            </a:extLst>
          </p:cNvPr>
          <p:cNvSpPr/>
          <p:nvPr/>
        </p:nvSpPr>
        <p:spPr>
          <a:xfrm>
            <a:off x="8908129" y="2108340"/>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59" name="グループ化 58">
            <a:extLst>
              <a:ext uri="{FF2B5EF4-FFF2-40B4-BE49-F238E27FC236}">
                <a16:creationId xmlns:a16="http://schemas.microsoft.com/office/drawing/2014/main" id="{A5019C24-EC3C-9F90-9B7E-A3F18935686E}"/>
              </a:ext>
            </a:extLst>
          </p:cNvPr>
          <p:cNvGrpSpPr/>
          <p:nvPr/>
        </p:nvGrpSpPr>
        <p:grpSpPr>
          <a:xfrm>
            <a:off x="939645" y="2109972"/>
            <a:ext cx="10296525" cy="105872"/>
            <a:chOff x="939645" y="2109972"/>
            <a:chExt cx="10296525" cy="105872"/>
          </a:xfrm>
        </p:grpSpPr>
        <p:sp>
          <p:nvSpPr>
            <p:cNvPr id="19" name="フローチャート: 処理 18">
              <a:extLst>
                <a:ext uri="{FF2B5EF4-FFF2-40B4-BE49-F238E27FC236}">
                  <a16:creationId xmlns:a16="http://schemas.microsoft.com/office/drawing/2014/main" id="{6904D8C4-863D-284E-F020-84E62EF5C67A}"/>
                </a:ext>
              </a:extLst>
            </p:cNvPr>
            <p:cNvSpPr/>
            <p:nvPr/>
          </p:nvSpPr>
          <p:spPr>
            <a:xfrm>
              <a:off x="939645" y="2109972"/>
              <a:ext cx="10286726" cy="105872"/>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フローチャート: 処理 20">
              <a:extLst>
                <a:ext uri="{FF2B5EF4-FFF2-40B4-BE49-F238E27FC236}">
                  <a16:creationId xmlns:a16="http://schemas.microsoft.com/office/drawing/2014/main" id="{B977A2D4-D298-A2D7-8581-FF9AD7B5C90F}"/>
                </a:ext>
              </a:extLst>
            </p:cNvPr>
            <p:cNvSpPr/>
            <p:nvPr/>
          </p:nvSpPr>
          <p:spPr>
            <a:xfrm>
              <a:off x="9088269" y="2110074"/>
              <a:ext cx="2147901" cy="103823"/>
            </a:xfrm>
            <a:prstGeom prst="flowChartProcess">
              <a:avLst/>
            </a:prstGeom>
            <a:solidFill>
              <a:srgbClr val="00004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22" name="グループ化 21">
            <a:extLst>
              <a:ext uri="{FF2B5EF4-FFF2-40B4-BE49-F238E27FC236}">
                <a16:creationId xmlns:a16="http://schemas.microsoft.com/office/drawing/2014/main" id="{ABD599FD-56A0-1A8C-2CBD-C762DFEA0840}"/>
              </a:ext>
            </a:extLst>
          </p:cNvPr>
          <p:cNvGrpSpPr/>
          <p:nvPr/>
        </p:nvGrpSpPr>
        <p:grpSpPr>
          <a:xfrm>
            <a:off x="1790863" y="2597172"/>
            <a:ext cx="3811674" cy="3257984"/>
            <a:chOff x="7806900" y="2586976"/>
            <a:chExt cx="3811674" cy="3257984"/>
          </a:xfrm>
        </p:grpSpPr>
        <p:grpSp>
          <p:nvGrpSpPr>
            <p:cNvPr id="23" name="グループ化 22">
              <a:extLst>
                <a:ext uri="{FF2B5EF4-FFF2-40B4-BE49-F238E27FC236}">
                  <a16:creationId xmlns:a16="http://schemas.microsoft.com/office/drawing/2014/main" id="{0DAC6BE5-4C59-9B63-F1AD-2D5CFFE90865}"/>
                </a:ext>
              </a:extLst>
            </p:cNvPr>
            <p:cNvGrpSpPr/>
            <p:nvPr/>
          </p:nvGrpSpPr>
          <p:grpSpPr>
            <a:xfrm>
              <a:off x="7806900" y="2586976"/>
              <a:ext cx="3811674" cy="3257984"/>
              <a:chOff x="588499" y="2677091"/>
              <a:chExt cx="2981818" cy="2548674"/>
            </a:xfrm>
          </p:grpSpPr>
          <p:sp>
            <p:nvSpPr>
              <p:cNvPr id="40" name="正方形/長方形 39">
                <a:extLst>
                  <a:ext uri="{FF2B5EF4-FFF2-40B4-BE49-F238E27FC236}">
                    <a16:creationId xmlns:a16="http://schemas.microsoft.com/office/drawing/2014/main" id="{1CD24577-1BF3-92BD-0096-CA5F3BFBEFFC}"/>
                  </a:ext>
                </a:extLst>
              </p:cNvPr>
              <p:cNvSpPr/>
              <p:nvPr/>
            </p:nvSpPr>
            <p:spPr>
              <a:xfrm>
                <a:off x="741871" y="2797961"/>
                <a:ext cx="2729350" cy="164954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1" name="図 40">
                <a:extLst>
                  <a:ext uri="{FF2B5EF4-FFF2-40B4-BE49-F238E27FC236}">
                    <a16:creationId xmlns:a16="http://schemas.microsoft.com/office/drawing/2014/main" id="{BBC8AD0E-1FE4-E01A-B81B-BE545E0E51AC}"/>
                  </a:ext>
                </a:extLst>
              </p:cNvPr>
              <p:cNvPicPr>
                <a:picLocks noChangeAspect="1"/>
              </p:cNvPicPr>
              <p:nvPr/>
            </p:nvPicPr>
            <p:blipFill>
              <a:blip r:embed="rId3"/>
              <a:stretch>
                <a:fillRect/>
              </a:stretch>
            </p:blipFill>
            <p:spPr>
              <a:xfrm>
                <a:off x="588499" y="2677091"/>
                <a:ext cx="2981818" cy="2548674"/>
              </a:xfrm>
              <a:prstGeom prst="rect">
                <a:avLst/>
              </a:prstGeom>
            </p:spPr>
          </p:pic>
        </p:grpSp>
        <p:grpSp>
          <p:nvGrpSpPr>
            <p:cNvPr id="24" name="グループ化 23">
              <a:extLst>
                <a:ext uri="{FF2B5EF4-FFF2-40B4-BE49-F238E27FC236}">
                  <a16:creationId xmlns:a16="http://schemas.microsoft.com/office/drawing/2014/main" id="{124417F2-E73A-93E2-CC53-61EFF501AF4F}"/>
                </a:ext>
              </a:extLst>
            </p:cNvPr>
            <p:cNvGrpSpPr/>
            <p:nvPr/>
          </p:nvGrpSpPr>
          <p:grpSpPr>
            <a:xfrm>
              <a:off x="8174543" y="2863302"/>
              <a:ext cx="3126731" cy="1875890"/>
              <a:chOff x="-251851" y="-1084539"/>
              <a:chExt cx="12689782" cy="7613268"/>
            </a:xfrm>
          </p:grpSpPr>
          <p:pic>
            <p:nvPicPr>
              <p:cNvPr id="26" name="図 25">
                <a:extLst>
                  <a:ext uri="{FF2B5EF4-FFF2-40B4-BE49-F238E27FC236}">
                    <a16:creationId xmlns:a16="http://schemas.microsoft.com/office/drawing/2014/main" id="{73E82CFA-FF2B-084B-D2FC-CB201FAB70AD}"/>
                  </a:ext>
                </a:extLst>
              </p:cNvPr>
              <p:cNvPicPr>
                <a:picLocks noChangeAspect="1"/>
              </p:cNvPicPr>
              <p:nvPr/>
            </p:nvPicPr>
            <p:blipFill rotWithShape="1">
              <a:blip r:embed="rId4"/>
              <a:srcRect l="2794" t="5248" r="4245" b="7110"/>
              <a:stretch/>
            </p:blipFill>
            <p:spPr>
              <a:xfrm>
                <a:off x="-251851" y="-1084539"/>
                <a:ext cx="12689782" cy="7613268"/>
              </a:xfrm>
              <a:prstGeom prst="rect">
                <a:avLst/>
              </a:prstGeom>
            </p:spPr>
          </p:pic>
          <p:pic>
            <p:nvPicPr>
              <p:cNvPr id="27" name="図 26">
                <a:extLst>
                  <a:ext uri="{FF2B5EF4-FFF2-40B4-BE49-F238E27FC236}">
                    <a16:creationId xmlns:a16="http://schemas.microsoft.com/office/drawing/2014/main" id="{BB7F4342-6F3B-080E-D8B6-BDD1BDF2E81C}"/>
                  </a:ext>
                </a:extLst>
              </p:cNvPr>
              <p:cNvPicPr>
                <a:picLocks noChangeAspect="1"/>
              </p:cNvPicPr>
              <p:nvPr/>
            </p:nvPicPr>
            <p:blipFill>
              <a:blip r:embed="rId5"/>
              <a:stretch>
                <a:fillRect/>
              </a:stretch>
            </p:blipFill>
            <p:spPr>
              <a:xfrm>
                <a:off x="6600056" y="1904323"/>
                <a:ext cx="444557" cy="444557"/>
              </a:xfrm>
              <a:prstGeom prst="rect">
                <a:avLst/>
              </a:prstGeom>
            </p:spPr>
          </p:pic>
          <p:pic>
            <p:nvPicPr>
              <p:cNvPr id="28" name="図 27">
                <a:extLst>
                  <a:ext uri="{FF2B5EF4-FFF2-40B4-BE49-F238E27FC236}">
                    <a16:creationId xmlns:a16="http://schemas.microsoft.com/office/drawing/2014/main" id="{5A05F548-C298-00D6-639E-E3B926EE985E}"/>
                  </a:ext>
                </a:extLst>
              </p:cNvPr>
              <p:cNvPicPr>
                <a:picLocks noChangeAspect="1"/>
              </p:cNvPicPr>
              <p:nvPr/>
            </p:nvPicPr>
            <p:blipFill>
              <a:blip r:embed="rId5"/>
              <a:stretch>
                <a:fillRect/>
              </a:stretch>
            </p:blipFill>
            <p:spPr>
              <a:xfrm>
                <a:off x="5830892" y="3066719"/>
                <a:ext cx="444557" cy="444557"/>
              </a:xfrm>
              <a:prstGeom prst="rect">
                <a:avLst/>
              </a:prstGeom>
            </p:spPr>
          </p:pic>
          <p:pic>
            <p:nvPicPr>
              <p:cNvPr id="29" name="図 28">
                <a:extLst>
                  <a:ext uri="{FF2B5EF4-FFF2-40B4-BE49-F238E27FC236}">
                    <a16:creationId xmlns:a16="http://schemas.microsoft.com/office/drawing/2014/main" id="{23FC32C6-AB8B-086B-AA0F-BB99018DD812}"/>
                  </a:ext>
                </a:extLst>
              </p:cNvPr>
              <p:cNvPicPr>
                <a:picLocks noChangeAspect="1"/>
              </p:cNvPicPr>
              <p:nvPr/>
            </p:nvPicPr>
            <p:blipFill>
              <a:blip r:embed="rId6"/>
              <a:stretch>
                <a:fillRect/>
              </a:stretch>
            </p:blipFill>
            <p:spPr>
              <a:xfrm>
                <a:off x="5555586" y="4340685"/>
                <a:ext cx="485608" cy="485608"/>
              </a:xfrm>
              <a:prstGeom prst="rect">
                <a:avLst/>
              </a:prstGeom>
            </p:spPr>
          </p:pic>
          <p:pic>
            <p:nvPicPr>
              <p:cNvPr id="30" name="図 29">
                <a:extLst>
                  <a:ext uri="{FF2B5EF4-FFF2-40B4-BE49-F238E27FC236}">
                    <a16:creationId xmlns:a16="http://schemas.microsoft.com/office/drawing/2014/main" id="{E380EF88-2D45-4AB6-B7AA-FE27208113CD}"/>
                  </a:ext>
                </a:extLst>
              </p:cNvPr>
              <p:cNvPicPr>
                <a:picLocks noChangeAspect="1"/>
              </p:cNvPicPr>
              <p:nvPr/>
            </p:nvPicPr>
            <p:blipFill>
              <a:blip r:embed="rId6"/>
              <a:stretch>
                <a:fillRect/>
              </a:stretch>
            </p:blipFill>
            <p:spPr>
              <a:xfrm>
                <a:off x="3600728" y="3430499"/>
                <a:ext cx="485608" cy="485608"/>
              </a:xfrm>
              <a:prstGeom prst="rect">
                <a:avLst/>
              </a:prstGeom>
            </p:spPr>
          </p:pic>
          <p:pic>
            <p:nvPicPr>
              <p:cNvPr id="31" name="図 30">
                <a:extLst>
                  <a:ext uri="{FF2B5EF4-FFF2-40B4-BE49-F238E27FC236}">
                    <a16:creationId xmlns:a16="http://schemas.microsoft.com/office/drawing/2014/main" id="{CBF001BD-BA51-CF10-DF1F-84C35AAFCA2D}"/>
                  </a:ext>
                </a:extLst>
              </p:cNvPr>
              <p:cNvPicPr>
                <a:picLocks noChangeAspect="1"/>
              </p:cNvPicPr>
              <p:nvPr/>
            </p:nvPicPr>
            <p:blipFill>
              <a:blip r:embed="rId6"/>
              <a:stretch>
                <a:fillRect/>
              </a:stretch>
            </p:blipFill>
            <p:spPr>
              <a:xfrm>
                <a:off x="4506567" y="2789119"/>
                <a:ext cx="485608" cy="485608"/>
              </a:xfrm>
              <a:prstGeom prst="rect">
                <a:avLst/>
              </a:prstGeom>
            </p:spPr>
          </p:pic>
          <p:pic>
            <p:nvPicPr>
              <p:cNvPr id="32" name="図 31">
                <a:extLst>
                  <a:ext uri="{FF2B5EF4-FFF2-40B4-BE49-F238E27FC236}">
                    <a16:creationId xmlns:a16="http://schemas.microsoft.com/office/drawing/2014/main" id="{83FC9AB6-B041-7875-8E83-9133352574ED}"/>
                  </a:ext>
                </a:extLst>
              </p:cNvPr>
              <p:cNvPicPr>
                <a:picLocks noChangeAspect="1"/>
              </p:cNvPicPr>
              <p:nvPr/>
            </p:nvPicPr>
            <p:blipFill>
              <a:blip r:embed="rId6"/>
              <a:stretch>
                <a:fillRect/>
              </a:stretch>
            </p:blipFill>
            <p:spPr>
              <a:xfrm>
                <a:off x="4756912" y="1070386"/>
                <a:ext cx="485608" cy="485608"/>
              </a:xfrm>
              <a:prstGeom prst="rect">
                <a:avLst/>
              </a:prstGeom>
            </p:spPr>
          </p:pic>
          <p:pic>
            <p:nvPicPr>
              <p:cNvPr id="33" name="図 32">
                <a:extLst>
                  <a:ext uri="{FF2B5EF4-FFF2-40B4-BE49-F238E27FC236}">
                    <a16:creationId xmlns:a16="http://schemas.microsoft.com/office/drawing/2014/main" id="{49C08831-EE3F-DE06-4697-96CBEDE8F302}"/>
                  </a:ext>
                </a:extLst>
              </p:cNvPr>
              <p:cNvPicPr>
                <a:picLocks noChangeAspect="1"/>
              </p:cNvPicPr>
              <p:nvPr/>
            </p:nvPicPr>
            <p:blipFill>
              <a:blip r:embed="rId7"/>
              <a:stretch>
                <a:fillRect/>
              </a:stretch>
            </p:blipFill>
            <p:spPr>
              <a:xfrm>
                <a:off x="2719973" y="3807079"/>
                <a:ext cx="461442" cy="521198"/>
              </a:xfrm>
              <a:prstGeom prst="rect">
                <a:avLst/>
              </a:prstGeom>
            </p:spPr>
          </p:pic>
          <p:pic>
            <p:nvPicPr>
              <p:cNvPr id="34" name="図 33">
                <a:extLst>
                  <a:ext uri="{FF2B5EF4-FFF2-40B4-BE49-F238E27FC236}">
                    <a16:creationId xmlns:a16="http://schemas.microsoft.com/office/drawing/2014/main" id="{CFC9DA39-BAD6-47F8-9F89-3AEE0824D45E}"/>
                  </a:ext>
                </a:extLst>
              </p:cNvPr>
              <p:cNvPicPr>
                <a:picLocks noChangeAspect="1"/>
              </p:cNvPicPr>
              <p:nvPr/>
            </p:nvPicPr>
            <p:blipFill>
              <a:blip r:embed="rId7"/>
              <a:stretch>
                <a:fillRect/>
              </a:stretch>
            </p:blipFill>
            <p:spPr>
              <a:xfrm>
                <a:off x="4526191" y="4858830"/>
                <a:ext cx="461442" cy="521198"/>
              </a:xfrm>
              <a:prstGeom prst="rect">
                <a:avLst/>
              </a:prstGeom>
            </p:spPr>
          </p:pic>
          <p:pic>
            <p:nvPicPr>
              <p:cNvPr id="35" name="図 34">
                <a:extLst>
                  <a:ext uri="{FF2B5EF4-FFF2-40B4-BE49-F238E27FC236}">
                    <a16:creationId xmlns:a16="http://schemas.microsoft.com/office/drawing/2014/main" id="{F46D733F-A3F4-A8FF-F24E-8F2ED3278029}"/>
                  </a:ext>
                </a:extLst>
              </p:cNvPr>
              <p:cNvPicPr>
                <a:picLocks noChangeAspect="1"/>
              </p:cNvPicPr>
              <p:nvPr/>
            </p:nvPicPr>
            <p:blipFill>
              <a:blip r:embed="rId7"/>
              <a:stretch>
                <a:fillRect/>
              </a:stretch>
            </p:blipFill>
            <p:spPr>
              <a:xfrm>
                <a:off x="3624426" y="5097350"/>
                <a:ext cx="461442" cy="521198"/>
              </a:xfrm>
              <a:prstGeom prst="rect">
                <a:avLst/>
              </a:prstGeom>
            </p:spPr>
          </p:pic>
          <p:pic>
            <p:nvPicPr>
              <p:cNvPr id="36" name="図 35">
                <a:extLst>
                  <a:ext uri="{FF2B5EF4-FFF2-40B4-BE49-F238E27FC236}">
                    <a16:creationId xmlns:a16="http://schemas.microsoft.com/office/drawing/2014/main" id="{5BBB78E9-DCFF-9C96-3593-C4BAD5C10160}"/>
                  </a:ext>
                </a:extLst>
              </p:cNvPr>
              <p:cNvPicPr>
                <a:picLocks noChangeAspect="1"/>
              </p:cNvPicPr>
              <p:nvPr/>
            </p:nvPicPr>
            <p:blipFill>
              <a:blip r:embed="rId8"/>
              <a:stretch>
                <a:fillRect/>
              </a:stretch>
            </p:blipFill>
            <p:spPr>
              <a:xfrm>
                <a:off x="2173372" y="1413834"/>
                <a:ext cx="546601" cy="586954"/>
              </a:xfrm>
              <a:prstGeom prst="rect">
                <a:avLst/>
              </a:prstGeom>
            </p:spPr>
          </p:pic>
          <p:pic>
            <p:nvPicPr>
              <p:cNvPr id="37" name="図 36">
                <a:extLst>
                  <a:ext uri="{FF2B5EF4-FFF2-40B4-BE49-F238E27FC236}">
                    <a16:creationId xmlns:a16="http://schemas.microsoft.com/office/drawing/2014/main" id="{6335E7BC-7CA8-3415-765C-6335BC513192}"/>
                  </a:ext>
                </a:extLst>
              </p:cNvPr>
              <p:cNvPicPr>
                <a:picLocks noChangeAspect="1"/>
              </p:cNvPicPr>
              <p:nvPr/>
            </p:nvPicPr>
            <p:blipFill>
              <a:blip r:embed="rId8"/>
              <a:stretch>
                <a:fillRect/>
              </a:stretch>
            </p:blipFill>
            <p:spPr>
              <a:xfrm>
                <a:off x="1886475" y="4003211"/>
                <a:ext cx="546601" cy="586954"/>
              </a:xfrm>
              <a:prstGeom prst="rect">
                <a:avLst/>
              </a:prstGeom>
            </p:spPr>
          </p:pic>
          <p:pic>
            <p:nvPicPr>
              <p:cNvPr id="38" name="図 37">
                <a:extLst>
                  <a:ext uri="{FF2B5EF4-FFF2-40B4-BE49-F238E27FC236}">
                    <a16:creationId xmlns:a16="http://schemas.microsoft.com/office/drawing/2014/main" id="{FEAC4541-EFF2-D6AE-1EF6-A4FE2AA94221}"/>
                  </a:ext>
                </a:extLst>
              </p:cNvPr>
              <p:cNvPicPr>
                <a:picLocks noChangeAspect="1"/>
              </p:cNvPicPr>
              <p:nvPr/>
            </p:nvPicPr>
            <p:blipFill>
              <a:blip r:embed="rId8"/>
              <a:stretch>
                <a:fillRect/>
              </a:stretch>
            </p:blipFill>
            <p:spPr>
              <a:xfrm>
                <a:off x="2535938" y="5064472"/>
                <a:ext cx="546601" cy="586954"/>
              </a:xfrm>
              <a:prstGeom prst="rect">
                <a:avLst/>
              </a:prstGeom>
            </p:spPr>
          </p:pic>
          <p:pic>
            <p:nvPicPr>
              <p:cNvPr id="39" name="図 38">
                <a:extLst>
                  <a:ext uri="{FF2B5EF4-FFF2-40B4-BE49-F238E27FC236}">
                    <a16:creationId xmlns:a16="http://schemas.microsoft.com/office/drawing/2014/main" id="{619DDE9C-1522-46AB-6BB7-1F50C99C29F2}"/>
                  </a:ext>
                </a:extLst>
              </p:cNvPr>
              <p:cNvPicPr>
                <a:picLocks noChangeAspect="1"/>
              </p:cNvPicPr>
              <p:nvPr/>
            </p:nvPicPr>
            <p:blipFill>
              <a:blip r:embed="rId8"/>
              <a:stretch>
                <a:fillRect/>
              </a:stretch>
            </p:blipFill>
            <p:spPr>
              <a:xfrm>
                <a:off x="1505657" y="5064472"/>
                <a:ext cx="546601" cy="586954"/>
              </a:xfrm>
              <a:prstGeom prst="rect">
                <a:avLst/>
              </a:prstGeom>
            </p:spPr>
          </p:pic>
        </p:grpSp>
        <p:sp>
          <p:nvSpPr>
            <p:cNvPr id="25" name="正方形/長方形 24">
              <a:extLst>
                <a:ext uri="{FF2B5EF4-FFF2-40B4-BE49-F238E27FC236}">
                  <a16:creationId xmlns:a16="http://schemas.microsoft.com/office/drawing/2014/main" id="{A716D265-F0A7-6502-36ED-2ACE4B784FA9}"/>
                </a:ext>
              </a:extLst>
            </p:cNvPr>
            <p:cNvSpPr/>
            <p:nvPr/>
          </p:nvSpPr>
          <p:spPr>
            <a:xfrm>
              <a:off x="10303000" y="3152041"/>
              <a:ext cx="995290" cy="158715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2" name="正方形/長方形 41">
            <a:extLst>
              <a:ext uri="{FF2B5EF4-FFF2-40B4-BE49-F238E27FC236}">
                <a16:creationId xmlns:a16="http://schemas.microsoft.com/office/drawing/2014/main" id="{51D43571-F5BE-7256-71BC-BDE2358587CE}"/>
              </a:ext>
            </a:extLst>
          </p:cNvPr>
          <p:cNvSpPr/>
          <p:nvPr/>
        </p:nvSpPr>
        <p:spPr>
          <a:xfrm>
            <a:off x="2150903" y="2873498"/>
            <a:ext cx="1008112" cy="183510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3" name="図 42">
            <a:extLst>
              <a:ext uri="{FF2B5EF4-FFF2-40B4-BE49-F238E27FC236}">
                <a16:creationId xmlns:a16="http://schemas.microsoft.com/office/drawing/2014/main" id="{F1878200-AB01-AE99-3FB1-2DA4856F1B1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96360" y="2845805"/>
            <a:ext cx="2806871" cy="1855490"/>
          </a:xfrm>
          <a:prstGeom prst="rect">
            <a:avLst/>
          </a:prstGeom>
        </p:spPr>
      </p:pic>
      <p:pic>
        <p:nvPicPr>
          <p:cNvPr id="44" name="図 43">
            <a:extLst>
              <a:ext uri="{FF2B5EF4-FFF2-40B4-BE49-F238E27FC236}">
                <a16:creationId xmlns:a16="http://schemas.microsoft.com/office/drawing/2014/main" id="{BCEC2C63-226D-0E9F-28C4-B351637336C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14064" y="2881815"/>
            <a:ext cx="889167" cy="1826784"/>
          </a:xfrm>
          <a:prstGeom prst="rect">
            <a:avLst/>
          </a:prstGeom>
        </p:spPr>
      </p:pic>
      <p:pic>
        <p:nvPicPr>
          <p:cNvPr id="45" name="図 44">
            <a:extLst>
              <a:ext uri="{FF2B5EF4-FFF2-40B4-BE49-F238E27FC236}">
                <a16:creationId xmlns:a16="http://schemas.microsoft.com/office/drawing/2014/main" id="{E6D6C741-42DF-447E-7907-46246EFE11EE}"/>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047236" y="2881815"/>
            <a:ext cx="1622829" cy="3067465"/>
          </a:xfrm>
          <a:prstGeom prst="rect">
            <a:avLst/>
          </a:prstGeom>
        </p:spPr>
      </p:pic>
      <p:sp>
        <p:nvSpPr>
          <p:cNvPr id="46" name="正方形/長方形 45">
            <a:extLst>
              <a:ext uri="{FF2B5EF4-FFF2-40B4-BE49-F238E27FC236}">
                <a16:creationId xmlns:a16="http://schemas.microsoft.com/office/drawing/2014/main" id="{5DA38584-4CC8-9C17-11E1-A04EE171C802}"/>
              </a:ext>
            </a:extLst>
          </p:cNvPr>
          <p:cNvSpPr/>
          <p:nvPr/>
        </p:nvSpPr>
        <p:spPr>
          <a:xfrm>
            <a:off x="1775520" y="6093296"/>
            <a:ext cx="4534505" cy="240066"/>
          </a:xfrm>
          <a:prstGeom prst="rect">
            <a:avLst/>
          </a:prstGeom>
        </p:spPr>
        <p:txBody>
          <a:bodyPr wrap="square">
            <a:spAutoFit/>
          </a:bodyPr>
          <a:lstStyle/>
          <a:p>
            <a:pPr defTabSz="1131757">
              <a:lnSpc>
                <a:spcPct val="120000"/>
              </a:lnSpc>
              <a:defRPr/>
            </a:pPr>
            <a:r>
              <a:rPr lang="en-US" altLang="ja-JP" sz="800" dirty="0">
                <a:solidFill>
                  <a:schemeClr val="accent3"/>
                </a:solidFill>
              </a:rPr>
              <a:t>※</a:t>
            </a:r>
            <a:r>
              <a:rPr lang="ja-JP" altLang="en-US" sz="800" dirty="0">
                <a:solidFill>
                  <a:schemeClr val="accent3"/>
                </a:solidFill>
              </a:rPr>
              <a:t>画面はイメージです。デザイン・特集内容は変更となる場合がございます。</a:t>
            </a:r>
            <a:endParaRPr lang="en-US" altLang="ja-JP" sz="800" dirty="0">
              <a:solidFill>
                <a:schemeClr val="accent3"/>
              </a:solidFill>
            </a:endParaRPr>
          </a:p>
        </p:txBody>
      </p:sp>
      <p:sp>
        <p:nvSpPr>
          <p:cNvPr id="47" name="円形吹き出し 46">
            <a:extLst>
              <a:ext uri="{FF2B5EF4-FFF2-40B4-BE49-F238E27FC236}">
                <a16:creationId xmlns:a16="http://schemas.microsoft.com/office/drawing/2014/main" id="{044EFD4A-D6B6-91E5-D87E-9ED64C0613BB}"/>
              </a:ext>
            </a:extLst>
          </p:cNvPr>
          <p:cNvSpPr/>
          <p:nvPr/>
        </p:nvSpPr>
        <p:spPr>
          <a:xfrm>
            <a:off x="7203866" y="2574243"/>
            <a:ext cx="3491802" cy="3254246"/>
          </a:xfrm>
          <a:prstGeom prst="wedgeEllipseCallout">
            <a:avLst>
              <a:gd name="adj1" fmla="val -51197"/>
              <a:gd name="adj2" fmla="val 42256"/>
            </a:avLst>
          </a:prstGeom>
          <a:solidFill>
            <a:schemeClr val="bg1">
              <a:lumMod val="95000"/>
            </a:schemeClr>
          </a:solidFill>
          <a:ln w="9525">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テキスト ボックス 47">
            <a:extLst>
              <a:ext uri="{FF2B5EF4-FFF2-40B4-BE49-F238E27FC236}">
                <a16:creationId xmlns:a16="http://schemas.microsoft.com/office/drawing/2014/main" id="{F6BCBC6D-74AC-062C-2983-D25A923A14A0}"/>
              </a:ext>
            </a:extLst>
          </p:cNvPr>
          <p:cNvSpPr txBox="1"/>
          <p:nvPr/>
        </p:nvSpPr>
        <p:spPr>
          <a:xfrm>
            <a:off x="7660191" y="3140968"/>
            <a:ext cx="3105485" cy="461665"/>
          </a:xfrm>
          <a:prstGeom prst="rect">
            <a:avLst/>
          </a:prstGeom>
          <a:noFill/>
        </p:spPr>
        <p:txBody>
          <a:bodyPr wrap="square" rtlCol="0">
            <a:spAutoFit/>
          </a:bodyPr>
          <a:lstStyle/>
          <a:p>
            <a:pPr algn="l"/>
            <a:r>
              <a:rPr kumimoji="1" lang="en-US" altLang="ja-JP" sz="1200" dirty="0"/>
              <a:t>Yahoo!</a:t>
            </a:r>
            <a:r>
              <a:rPr kumimoji="1" lang="ja-JP" altLang="en-US" sz="1200" dirty="0"/>
              <a:t>天気アプリを</a:t>
            </a:r>
            <a:endParaRPr kumimoji="1" lang="en-US" altLang="ja-JP" sz="1200" dirty="0"/>
          </a:p>
          <a:p>
            <a:pPr algn="l"/>
            <a:r>
              <a:rPr kumimoji="1" lang="ja-JP" altLang="en-US" sz="1200" dirty="0"/>
              <a:t>ダウンロードすれば</a:t>
            </a:r>
          </a:p>
        </p:txBody>
      </p:sp>
      <p:sp>
        <p:nvSpPr>
          <p:cNvPr id="49" name="テキスト ボックス 48">
            <a:extLst>
              <a:ext uri="{FF2B5EF4-FFF2-40B4-BE49-F238E27FC236}">
                <a16:creationId xmlns:a16="http://schemas.microsoft.com/office/drawing/2014/main" id="{1CE3D66B-DFC2-0A54-619E-E5A6567E4E9D}"/>
              </a:ext>
            </a:extLst>
          </p:cNvPr>
          <p:cNvSpPr txBox="1"/>
          <p:nvPr/>
        </p:nvSpPr>
        <p:spPr>
          <a:xfrm>
            <a:off x="7626344" y="3573191"/>
            <a:ext cx="3105485" cy="646331"/>
          </a:xfrm>
          <a:prstGeom prst="rect">
            <a:avLst/>
          </a:prstGeom>
          <a:noFill/>
        </p:spPr>
        <p:txBody>
          <a:bodyPr wrap="square" rtlCol="0">
            <a:spAutoFit/>
          </a:bodyPr>
          <a:lstStyle/>
          <a:p>
            <a:pPr algn="l"/>
            <a:r>
              <a:rPr kumimoji="1" lang="ja-JP" altLang="en-US" dirty="0"/>
              <a:t>登録している地点の</a:t>
            </a:r>
            <a:endParaRPr kumimoji="1" lang="en-US" altLang="ja-JP" dirty="0"/>
          </a:p>
          <a:p>
            <a:pPr algn="l"/>
            <a:r>
              <a:rPr lang="ja-JP" altLang="en-US" dirty="0"/>
              <a:t>花粉飛散情報を</a:t>
            </a:r>
            <a:endParaRPr kumimoji="1" lang="ja-JP" altLang="en-US" sz="1200" dirty="0"/>
          </a:p>
        </p:txBody>
      </p:sp>
      <p:sp>
        <p:nvSpPr>
          <p:cNvPr id="50" name="テキスト ボックス 49">
            <a:extLst>
              <a:ext uri="{FF2B5EF4-FFF2-40B4-BE49-F238E27FC236}">
                <a16:creationId xmlns:a16="http://schemas.microsoft.com/office/drawing/2014/main" id="{2C76B653-8743-0EDA-C91D-FDBEF9D1B7F9}"/>
              </a:ext>
            </a:extLst>
          </p:cNvPr>
          <p:cNvSpPr txBox="1"/>
          <p:nvPr/>
        </p:nvSpPr>
        <p:spPr>
          <a:xfrm>
            <a:off x="7639581" y="4321694"/>
            <a:ext cx="3126095" cy="1077218"/>
          </a:xfrm>
          <a:prstGeom prst="rect">
            <a:avLst/>
          </a:prstGeom>
          <a:noFill/>
        </p:spPr>
        <p:txBody>
          <a:bodyPr wrap="square" rtlCol="0">
            <a:spAutoFit/>
          </a:bodyPr>
          <a:lstStyle/>
          <a:p>
            <a:pPr algn="l"/>
            <a:r>
              <a:rPr kumimoji="1" lang="ja-JP" altLang="en-US" sz="3200" b="1" dirty="0">
                <a:solidFill>
                  <a:srgbClr val="C00000"/>
                </a:solidFill>
              </a:rPr>
              <a:t>プッシュ通知</a:t>
            </a:r>
            <a:endParaRPr kumimoji="1" lang="en-US" altLang="ja-JP" sz="3200" b="1" dirty="0">
              <a:solidFill>
                <a:srgbClr val="C00000"/>
              </a:solidFill>
            </a:endParaRPr>
          </a:p>
          <a:p>
            <a:pPr algn="l"/>
            <a:r>
              <a:rPr kumimoji="1" lang="ja-JP" altLang="en-US" sz="3200" b="1" dirty="0">
                <a:solidFill>
                  <a:srgbClr val="C00000"/>
                </a:solidFill>
              </a:rPr>
              <a:t>で配信！</a:t>
            </a:r>
            <a:endParaRPr kumimoji="1" lang="ja-JP" altLang="en-US" sz="1400" b="1" dirty="0">
              <a:solidFill>
                <a:srgbClr val="C00000"/>
              </a:solidFill>
            </a:endParaRPr>
          </a:p>
        </p:txBody>
      </p:sp>
      <p:sp>
        <p:nvSpPr>
          <p:cNvPr id="51" name="楕円 12">
            <a:extLst>
              <a:ext uri="{FF2B5EF4-FFF2-40B4-BE49-F238E27FC236}">
                <a16:creationId xmlns:a16="http://schemas.microsoft.com/office/drawing/2014/main" id="{5A601711-8895-2E62-E068-B52BA91F4109}"/>
              </a:ext>
            </a:extLst>
          </p:cNvPr>
          <p:cNvSpPr/>
          <p:nvPr/>
        </p:nvSpPr>
        <p:spPr>
          <a:xfrm>
            <a:off x="7788192" y="4149088"/>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2" name="楕円 108">
            <a:extLst>
              <a:ext uri="{FF2B5EF4-FFF2-40B4-BE49-F238E27FC236}">
                <a16:creationId xmlns:a16="http://schemas.microsoft.com/office/drawing/2014/main" id="{303E146B-9504-5DD5-B331-055B5491BFA5}"/>
              </a:ext>
            </a:extLst>
          </p:cNvPr>
          <p:cNvSpPr/>
          <p:nvPr/>
        </p:nvSpPr>
        <p:spPr>
          <a:xfrm>
            <a:off x="8931600" y="414908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3" name="楕円 109">
            <a:extLst>
              <a:ext uri="{FF2B5EF4-FFF2-40B4-BE49-F238E27FC236}">
                <a16:creationId xmlns:a16="http://schemas.microsoft.com/office/drawing/2014/main" id="{584E392B-4005-149A-C797-E802C4779BDB}"/>
              </a:ext>
            </a:extLst>
          </p:cNvPr>
          <p:cNvSpPr/>
          <p:nvPr/>
        </p:nvSpPr>
        <p:spPr>
          <a:xfrm>
            <a:off x="8496000" y="415080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4" name="楕円 110">
            <a:extLst>
              <a:ext uri="{FF2B5EF4-FFF2-40B4-BE49-F238E27FC236}">
                <a16:creationId xmlns:a16="http://schemas.microsoft.com/office/drawing/2014/main" id="{D1732EA8-2FC6-4BBE-BA63-A8B44D48FA9F}"/>
              </a:ext>
            </a:extLst>
          </p:cNvPr>
          <p:cNvSpPr/>
          <p:nvPr/>
        </p:nvSpPr>
        <p:spPr>
          <a:xfrm>
            <a:off x="8244000" y="415080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5" name="楕円 111">
            <a:extLst>
              <a:ext uri="{FF2B5EF4-FFF2-40B4-BE49-F238E27FC236}">
                <a16:creationId xmlns:a16="http://schemas.microsoft.com/office/drawing/2014/main" id="{80366493-BD8D-AB45-2976-112DAF0397D4}"/>
              </a:ext>
            </a:extLst>
          </p:cNvPr>
          <p:cNvSpPr/>
          <p:nvPr/>
        </p:nvSpPr>
        <p:spPr>
          <a:xfrm>
            <a:off x="8028000" y="415080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6" name="楕円 112">
            <a:extLst>
              <a:ext uri="{FF2B5EF4-FFF2-40B4-BE49-F238E27FC236}">
                <a16:creationId xmlns:a16="http://schemas.microsoft.com/office/drawing/2014/main" id="{2A80F8BC-2A66-8BF0-2137-1886BA9A33DD}"/>
              </a:ext>
            </a:extLst>
          </p:cNvPr>
          <p:cNvSpPr/>
          <p:nvPr/>
        </p:nvSpPr>
        <p:spPr>
          <a:xfrm>
            <a:off x="8712000" y="4149080"/>
            <a:ext cx="72000" cy="72000"/>
          </a:xfrm>
          <a:prstGeom prst="ellips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図 56">
            <a:extLst>
              <a:ext uri="{FF2B5EF4-FFF2-40B4-BE49-F238E27FC236}">
                <a16:creationId xmlns:a16="http://schemas.microsoft.com/office/drawing/2014/main" id="{E51A55B7-7A6D-AD25-7256-B13F0D5C308F}"/>
              </a:ext>
            </a:extLst>
          </p:cNvPr>
          <p:cNvPicPr>
            <a:picLocks noChangeAspect="1"/>
          </p:cNvPicPr>
          <p:nvPr/>
        </p:nvPicPr>
        <p:blipFill>
          <a:blip r:embed="rId12" cstate="print">
            <a:extLst>
              <a:ext uri="{BEBA8EAE-BF5A-486C-A8C5-ECC9F3942E4B}">
                <a14:imgProps xmlns:a14="http://schemas.microsoft.com/office/drawing/2010/main">
                  <a14:imgLayer r:embed="rId13">
                    <a14:imgEffect>
                      <a14:backgroundRemoval t="2516" b="94969" l="2959" r="98817"/>
                    </a14:imgEffect>
                  </a14:imgLayer>
                </a14:imgProps>
              </a:ext>
              <a:ext uri="{28A0092B-C50C-407E-A947-70E740481C1C}">
                <a14:useLocalDpi xmlns:a14="http://schemas.microsoft.com/office/drawing/2010/main" val="0"/>
              </a:ext>
            </a:extLst>
          </a:blip>
          <a:stretch>
            <a:fillRect/>
          </a:stretch>
        </p:blipFill>
        <p:spPr>
          <a:xfrm>
            <a:off x="9840416" y="3284984"/>
            <a:ext cx="455947" cy="428968"/>
          </a:xfrm>
          <a:prstGeom prst="rect">
            <a:avLst/>
          </a:prstGeom>
        </p:spPr>
      </p:pic>
      <p:pic>
        <p:nvPicPr>
          <p:cNvPr id="58" name="図 57">
            <a:extLst>
              <a:ext uri="{FF2B5EF4-FFF2-40B4-BE49-F238E27FC236}">
                <a16:creationId xmlns:a16="http://schemas.microsoft.com/office/drawing/2014/main" id="{B51C6FC4-2D0E-07C5-F867-6BC1657C9898}"/>
              </a:ext>
            </a:extLst>
          </p:cNvPr>
          <p:cNvPicPr>
            <a:picLocks noChangeAspect="1"/>
          </p:cNvPicPr>
          <p:nvPr/>
        </p:nvPicPr>
        <p:blipFill>
          <a:blip r:embed="rId14" cstate="print">
            <a:extLst>
              <a:ext uri="{BEBA8EAE-BF5A-486C-A8C5-ECC9F3942E4B}">
                <a14:imgProps xmlns:a14="http://schemas.microsoft.com/office/drawing/2010/main">
                  <a14:imgLayer r:embed="rId15">
                    <a14:imgEffect>
                      <a14:backgroundRemoval t="2000" b="98667" l="0" r="98649"/>
                    </a14:imgEffect>
                  </a14:imgLayer>
                </a14:imgProps>
              </a:ext>
              <a:ext uri="{28A0092B-C50C-407E-A947-70E740481C1C}">
                <a14:useLocalDpi xmlns:a14="http://schemas.microsoft.com/office/drawing/2010/main" val="0"/>
              </a:ext>
            </a:extLst>
          </a:blip>
          <a:stretch>
            <a:fillRect/>
          </a:stretch>
        </p:blipFill>
        <p:spPr>
          <a:xfrm>
            <a:off x="10088950" y="2878101"/>
            <a:ext cx="543554" cy="550899"/>
          </a:xfrm>
          <a:prstGeom prst="rect">
            <a:avLst/>
          </a:prstGeom>
        </p:spPr>
      </p:pic>
    </p:spTree>
    <p:extLst>
      <p:ext uri="{BB962C8B-B14F-4D97-AF65-F5344CB8AC3E}">
        <p14:creationId xmlns:p14="http://schemas.microsoft.com/office/powerpoint/2010/main" val="109045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A2625-91EA-3F36-0575-083209F28BF7}"/>
            </a:ext>
          </a:extLst>
        </p:cNvPr>
        <p:cNvGrpSpPr/>
        <p:nvPr/>
      </p:nvGrpSpPr>
      <p:grpSpPr>
        <a:xfrm>
          <a:off x="0" y="0"/>
          <a:ext cx="0" cy="0"/>
          <a:chOff x="0" y="0"/>
          <a:chExt cx="0" cy="0"/>
        </a:xfrm>
      </p:grpSpPr>
      <p:sp>
        <p:nvSpPr>
          <p:cNvPr id="10" name="テキスト プレースホルダー 9">
            <a:extLst>
              <a:ext uri="{FF2B5EF4-FFF2-40B4-BE49-F238E27FC236}">
                <a16:creationId xmlns:a16="http://schemas.microsoft.com/office/drawing/2014/main" id="{C474EDD2-2065-5BA5-FC46-D6C107012D9D}"/>
              </a:ext>
            </a:extLst>
          </p:cNvPr>
          <p:cNvSpPr>
            <a:spLocks noGrp="1"/>
          </p:cNvSpPr>
          <p:nvPr>
            <p:ph type="body" sz="quarter" idx="12"/>
          </p:nvPr>
        </p:nvSpPr>
        <p:spPr/>
        <p:txBody>
          <a:bodyPr/>
          <a:lstStyle/>
          <a:p>
            <a:pPr marL="0" indent="0">
              <a:buNone/>
            </a:pPr>
            <a:r>
              <a:rPr lang="ja-JP" altLang="en-US">
                <a:latin typeface="Meiryo" panose="020B0604030504040204" pitchFamily="34" charset="-128"/>
                <a:ea typeface="Meiryo" panose="020B0604030504040204" pitchFamily="34" charset="-128"/>
              </a:rPr>
              <a:t>花粉情報</a:t>
            </a:r>
          </a:p>
        </p:txBody>
      </p:sp>
      <p:sp>
        <p:nvSpPr>
          <p:cNvPr id="8" name="テキスト プレースホルダー 7">
            <a:extLst>
              <a:ext uri="{FF2B5EF4-FFF2-40B4-BE49-F238E27FC236}">
                <a16:creationId xmlns:a16="http://schemas.microsoft.com/office/drawing/2014/main" id="{3EBE7EFC-5CDD-4F96-B987-B87477D62EC4}"/>
              </a:ext>
            </a:extLst>
          </p:cNvPr>
          <p:cNvSpPr>
            <a:spLocks noGrp="1"/>
          </p:cNvSpPr>
          <p:nvPr>
            <p:ph type="body" sz="quarter" idx="10"/>
          </p:nvPr>
        </p:nvSpPr>
        <p:spPr/>
        <p:txBody>
          <a:bodyPr/>
          <a:lstStyle/>
          <a:p>
            <a:r>
              <a:rPr lang="ja-JP" altLang="en-US"/>
              <a:t>花粉情報</a:t>
            </a:r>
            <a:r>
              <a:rPr lang="en-US" altLang="ja-JP" dirty="0"/>
              <a:t>2026</a:t>
            </a:r>
            <a:r>
              <a:rPr lang="ja-JP" altLang="en-US"/>
              <a:t>の詳細</a:t>
            </a:r>
            <a:endParaRPr kumimoji="1" lang="ja-JP" altLang="en-US"/>
          </a:p>
        </p:txBody>
      </p:sp>
      <p:pic>
        <p:nvPicPr>
          <p:cNvPr id="15" name="図プレースホルダー 7" descr="アイコン&#10;&#10;自動的に生成された説明">
            <a:extLst>
              <a:ext uri="{FF2B5EF4-FFF2-40B4-BE49-F238E27FC236}">
                <a16:creationId xmlns:a16="http://schemas.microsoft.com/office/drawing/2014/main" id="{AACE38EF-4E8D-C391-C9A1-F2FFE489D58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a:stretch>
            <a:fillRect/>
          </a:stretch>
        </p:blipFill>
        <p:spPr/>
      </p:pic>
      <p:sp>
        <p:nvSpPr>
          <p:cNvPr id="2" name="テキスト ボックス 1">
            <a:extLst>
              <a:ext uri="{FF2B5EF4-FFF2-40B4-BE49-F238E27FC236}">
                <a16:creationId xmlns:a16="http://schemas.microsoft.com/office/drawing/2014/main" id="{33371257-C620-A66D-D29B-9661DA2E1ECB}"/>
              </a:ext>
            </a:extLst>
          </p:cNvPr>
          <p:cNvSpPr txBox="1"/>
          <p:nvPr/>
        </p:nvSpPr>
        <p:spPr>
          <a:xfrm>
            <a:off x="947738" y="1276245"/>
            <a:ext cx="6945548" cy="369332"/>
          </a:xfrm>
          <a:prstGeom prst="rect">
            <a:avLst/>
          </a:prstGeom>
          <a:noFill/>
        </p:spPr>
        <p:txBody>
          <a:bodyPr wrap="square">
            <a:spAutoFit/>
          </a:bodyPr>
          <a:lstStyle/>
          <a:p>
            <a:r>
              <a:rPr lang="ja-JP" altLang="en-US" sz="1600"/>
              <a:t>花粉が飛び始める時期予想や、毎日の花粉飛散予報を詳しくお届け</a:t>
            </a:r>
            <a:r>
              <a:rPr lang="ja-JP" altLang="en-US"/>
              <a:t>。</a:t>
            </a:r>
            <a:endParaRPr lang="ja-JP" altLang="en-US" dirty="0"/>
          </a:p>
        </p:txBody>
      </p:sp>
      <p:sp>
        <p:nvSpPr>
          <p:cNvPr id="7" name="テキスト ボックス 6">
            <a:extLst>
              <a:ext uri="{FF2B5EF4-FFF2-40B4-BE49-F238E27FC236}">
                <a16:creationId xmlns:a16="http://schemas.microsoft.com/office/drawing/2014/main" id="{F38950AB-651D-E6DD-9C28-A0446D26850D}"/>
              </a:ext>
            </a:extLst>
          </p:cNvPr>
          <p:cNvSpPr txBox="1"/>
          <p:nvPr/>
        </p:nvSpPr>
        <p:spPr>
          <a:xfrm>
            <a:off x="701168" y="1772816"/>
            <a:ext cx="10963304" cy="369332"/>
          </a:xfrm>
          <a:prstGeom prst="rect">
            <a:avLst/>
          </a:prstGeom>
          <a:noFill/>
        </p:spPr>
        <p:txBody>
          <a:bodyPr wrap="square" rtlCol="0">
            <a:spAutoFit/>
          </a:bodyPr>
          <a:lstStyle/>
          <a:p>
            <a:r>
              <a:rPr lang="ja-JP" altLang="en-US" b="1" dirty="0"/>
              <a:t>コンテンツ例</a:t>
            </a:r>
          </a:p>
        </p:txBody>
      </p:sp>
      <p:sp>
        <p:nvSpPr>
          <p:cNvPr id="9" name="正方形/長方形 8">
            <a:extLst>
              <a:ext uri="{FF2B5EF4-FFF2-40B4-BE49-F238E27FC236}">
                <a16:creationId xmlns:a16="http://schemas.microsoft.com/office/drawing/2014/main" id="{59AC7406-A1BE-7EB6-98C7-7B823EAC0026}"/>
              </a:ext>
            </a:extLst>
          </p:cNvPr>
          <p:cNvSpPr/>
          <p:nvPr/>
        </p:nvSpPr>
        <p:spPr>
          <a:xfrm>
            <a:off x="768920" y="2639834"/>
            <a:ext cx="3420000" cy="3813502"/>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859871AB-D12E-5C53-ED72-76D6D055BD79}"/>
              </a:ext>
            </a:extLst>
          </p:cNvPr>
          <p:cNvSpPr/>
          <p:nvPr/>
        </p:nvSpPr>
        <p:spPr>
          <a:xfrm>
            <a:off x="4411795" y="2649111"/>
            <a:ext cx="3420000" cy="3813502"/>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正方形/長方形 11">
            <a:extLst>
              <a:ext uri="{FF2B5EF4-FFF2-40B4-BE49-F238E27FC236}">
                <a16:creationId xmlns:a16="http://schemas.microsoft.com/office/drawing/2014/main" id="{7C98E38C-69D6-41DC-4922-7179CA4197E9}"/>
              </a:ext>
            </a:extLst>
          </p:cNvPr>
          <p:cNvSpPr/>
          <p:nvPr/>
        </p:nvSpPr>
        <p:spPr>
          <a:xfrm>
            <a:off x="8054670" y="2649111"/>
            <a:ext cx="3420000" cy="3813502"/>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Picture 2" descr="https://s.yimg.jp/i/docs/pr/2021/0126c.jpg">
            <a:extLst>
              <a:ext uri="{FF2B5EF4-FFF2-40B4-BE49-F238E27FC236}">
                <a16:creationId xmlns:a16="http://schemas.microsoft.com/office/drawing/2014/main" id="{9C81E17C-C1A0-A16D-E1BE-35A83F268C5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4709" y="4445064"/>
            <a:ext cx="2592288" cy="1944217"/>
          </a:xfrm>
          <a:prstGeom prst="rect">
            <a:avLst/>
          </a:prstGeom>
          <a:noFill/>
          <a:extLst>
            <a:ext uri="{909E8E84-426E-40DD-AFC4-6F175D3DCCD1}">
              <a14:hiddenFill xmlns:a14="http://schemas.microsoft.com/office/drawing/2010/main">
                <a:solidFill>
                  <a:srgbClr val="FFFFFF"/>
                </a:solidFill>
              </a14:hiddenFill>
            </a:ext>
          </a:extLst>
        </p:spPr>
      </p:pic>
      <p:pic>
        <p:nvPicPr>
          <p:cNvPr id="14" name="図 13">
            <a:extLst>
              <a:ext uri="{FF2B5EF4-FFF2-40B4-BE49-F238E27FC236}">
                <a16:creationId xmlns:a16="http://schemas.microsoft.com/office/drawing/2014/main" id="{E2918935-A9FE-0C10-A6F8-4AE6F7DFEF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9035" y="4439426"/>
            <a:ext cx="3212031" cy="1850056"/>
          </a:xfrm>
          <a:prstGeom prst="rect">
            <a:avLst/>
          </a:prstGeom>
        </p:spPr>
      </p:pic>
      <p:sp>
        <p:nvSpPr>
          <p:cNvPr id="16" name="正方形/長方形 15">
            <a:extLst>
              <a:ext uri="{FF2B5EF4-FFF2-40B4-BE49-F238E27FC236}">
                <a16:creationId xmlns:a16="http://schemas.microsoft.com/office/drawing/2014/main" id="{F4D27DB4-F352-912F-0DDB-74FD71623787}"/>
              </a:ext>
            </a:extLst>
          </p:cNvPr>
          <p:cNvSpPr/>
          <p:nvPr/>
        </p:nvSpPr>
        <p:spPr>
          <a:xfrm>
            <a:off x="2353102" y="1824545"/>
            <a:ext cx="4534505" cy="240066"/>
          </a:xfrm>
          <a:prstGeom prst="rect">
            <a:avLst/>
          </a:prstGeom>
        </p:spPr>
        <p:txBody>
          <a:bodyPr wrap="square">
            <a:spAutoFit/>
          </a:bodyPr>
          <a:lstStyle/>
          <a:p>
            <a:pPr defTabSz="1131757">
              <a:lnSpc>
                <a:spcPct val="120000"/>
              </a:lnSpc>
              <a:defRPr/>
            </a:pPr>
            <a:r>
              <a:rPr lang="en-US" altLang="ja-JP" sz="800" dirty="0">
                <a:solidFill>
                  <a:srgbClr val="002060"/>
                </a:solidFill>
              </a:rPr>
              <a:t>※</a:t>
            </a:r>
            <a:r>
              <a:rPr lang="ja-JP" altLang="en-US" sz="800" dirty="0">
                <a:solidFill>
                  <a:srgbClr val="002060"/>
                </a:solidFill>
              </a:rPr>
              <a:t>予告なく変更となる場合がございます。</a:t>
            </a:r>
            <a:endParaRPr lang="en-US" altLang="ja-JP" sz="800" dirty="0">
              <a:solidFill>
                <a:srgbClr val="002060"/>
              </a:solidFill>
            </a:endParaRPr>
          </a:p>
        </p:txBody>
      </p:sp>
      <p:pic>
        <p:nvPicPr>
          <p:cNvPr id="17" name="図 16">
            <a:extLst>
              <a:ext uri="{FF2B5EF4-FFF2-40B4-BE49-F238E27FC236}">
                <a16:creationId xmlns:a16="http://schemas.microsoft.com/office/drawing/2014/main" id="{35BEDD25-F055-CDB9-095D-7D045D6120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94337" y="4511389"/>
            <a:ext cx="2326199" cy="1881460"/>
          </a:xfrm>
          <a:prstGeom prst="rect">
            <a:avLst/>
          </a:prstGeom>
        </p:spPr>
      </p:pic>
      <p:sp>
        <p:nvSpPr>
          <p:cNvPr id="18" name="楕円 14">
            <a:extLst>
              <a:ext uri="{FF2B5EF4-FFF2-40B4-BE49-F238E27FC236}">
                <a16:creationId xmlns:a16="http://schemas.microsoft.com/office/drawing/2014/main" id="{A9540010-5CA8-1E9F-CA2B-285D980CE77C}"/>
              </a:ext>
            </a:extLst>
          </p:cNvPr>
          <p:cNvSpPr/>
          <p:nvPr/>
        </p:nvSpPr>
        <p:spPr>
          <a:xfrm>
            <a:off x="5591944" y="2156400"/>
            <a:ext cx="1057523" cy="1025718"/>
          </a:xfrm>
          <a:prstGeom prst="ellipse">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楕円 55">
            <a:extLst>
              <a:ext uri="{FF2B5EF4-FFF2-40B4-BE49-F238E27FC236}">
                <a16:creationId xmlns:a16="http://schemas.microsoft.com/office/drawing/2014/main" id="{922BD02D-42D7-6C1A-7A5B-5B5C648587F1}"/>
              </a:ext>
            </a:extLst>
          </p:cNvPr>
          <p:cNvSpPr/>
          <p:nvPr/>
        </p:nvSpPr>
        <p:spPr>
          <a:xfrm>
            <a:off x="9170099" y="2156128"/>
            <a:ext cx="1057523" cy="1025718"/>
          </a:xfrm>
          <a:prstGeom prst="ellipse">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楕円 56">
            <a:extLst>
              <a:ext uri="{FF2B5EF4-FFF2-40B4-BE49-F238E27FC236}">
                <a16:creationId xmlns:a16="http://schemas.microsoft.com/office/drawing/2014/main" id="{AFCADA50-9743-10AF-863F-158D2E330DC3}"/>
              </a:ext>
            </a:extLst>
          </p:cNvPr>
          <p:cNvSpPr/>
          <p:nvPr/>
        </p:nvSpPr>
        <p:spPr>
          <a:xfrm>
            <a:off x="1942133" y="2156400"/>
            <a:ext cx="1057523" cy="1025718"/>
          </a:xfrm>
          <a:prstGeom prst="ellipse">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1" name="図 20">
            <a:extLst>
              <a:ext uri="{FF2B5EF4-FFF2-40B4-BE49-F238E27FC236}">
                <a16:creationId xmlns:a16="http://schemas.microsoft.com/office/drawing/2014/main" id="{FAC7A523-83AD-F6B4-040F-DCD3D875FF9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02866" y="2342470"/>
            <a:ext cx="589984" cy="589984"/>
          </a:xfrm>
          <a:prstGeom prst="rect">
            <a:avLst/>
          </a:prstGeom>
        </p:spPr>
      </p:pic>
      <p:pic>
        <p:nvPicPr>
          <p:cNvPr id="22" name="図 21">
            <a:extLst>
              <a:ext uri="{FF2B5EF4-FFF2-40B4-BE49-F238E27FC236}">
                <a16:creationId xmlns:a16="http://schemas.microsoft.com/office/drawing/2014/main" id="{062A5463-A0F5-7D09-7379-FEAB4BB75FF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76800" y="2209800"/>
            <a:ext cx="2438400" cy="2438400"/>
          </a:xfrm>
          <a:prstGeom prst="rect">
            <a:avLst/>
          </a:prstGeom>
        </p:spPr>
      </p:pic>
      <p:pic>
        <p:nvPicPr>
          <p:cNvPr id="23" name="図 22">
            <a:extLst>
              <a:ext uri="{FF2B5EF4-FFF2-40B4-BE49-F238E27FC236}">
                <a16:creationId xmlns:a16="http://schemas.microsoft.com/office/drawing/2014/main" id="{43462F54-FD35-8F1A-67A2-3507E2AE9C0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44312" y="2318707"/>
            <a:ext cx="694147" cy="694147"/>
          </a:xfrm>
          <a:prstGeom prst="rect">
            <a:avLst/>
          </a:prstGeom>
        </p:spPr>
      </p:pic>
      <p:pic>
        <p:nvPicPr>
          <p:cNvPr id="24" name="図 23">
            <a:extLst>
              <a:ext uri="{FF2B5EF4-FFF2-40B4-BE49-F238E27FC236}">
                <a16:creationId xmlns:a16="http://schemas.microsoft.com/office/drawing/2014/main" id="{4DEEBE3A-32D3-C9F3-7840-6C9590186FB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76061" y="2366652"/>
            <a:ext cx="575090" cy="575090"/>
          </a:xfrm>
          <a:prstGeom prst="rect">
            <a:avLst/>
          </a:prstGeom>
        </p:spPr>
      </p:pic>
      <p:sp>
        <p:nvSpPr>
          <p:cNvPr id="25" name="正方形/長方形 24">
            <a:extLst>
              <a:ext uri="{FF2B5EF4-FFF2-40B4-BE49-F238E27FC236}">
                <a16:creationId xmlns:a16="http://schemas.microsoft.com/office/drawing/2014/main" id="{A6CC9D51-EB31-3E2E-AAA1-02446B25D7E4}"/>
              </a:ext>
            </a:extLst>
          </p:cNvPr>
          <p:cNvSpPr/>
          <p:nvPr/>
        </p:nvSpPr>
        <p:spPr>
          <a:xfrm>
            <a:off x="1001592" y="3501008"/>
            <a:ext cx="2954655" cy="584775"/>
          </a:xfrm>
          <a:prstGeom prst="rect">
            <a:avLst/>
          </a:prstGeom>
        </p:spPr>
        <p:txBody>
          <a:bodyPr wrap="none">
            <a:spAutoFit/>
          </a:bodyPr>
          <a:lstStyle/>
          <a:p>
            <a:pPr algn="ctr"/>
            <a:r>
              <a:rPr lang="ja-JP" altLang="en-US" sz="1400" dirty="0">
                <a:latin typeface="ヒラギノ角ゴ ProN"/>
              </a:rPr>
              <a:t>早めの対策に役立つ！</a:t>
            </a:r>
            <a:endParaRPr lang="en-US" altLang="ja-JP" dirty="0">
              <a:latin typeface="ヒラギノ角ゴ ProN"/>
            </a:endParaRPr>
          </a:p>
          <a:p>
            <a:pPr algn="ctr"/>
            <a:r>
              <a:rPr lang="ja-JP" altLang="en-US" dirty="0">
                <a:latin typeface="ヒラギノ角ゴ ProN"/>
              </a:rPr>
              <a:t>花粉が飛び始める時期予想</a:t>
            </a:r>
            <a:endParaRPr lang="ja-JP" altLang="en-US" dirty="0"/>
          </a:p>
        </p:txBody>
      </p:sp>
      <p:sp>
        <p:nvSpPr>
          <p:cNvPr id="26" name="正方形/長方形 25">
            <a:extLst>
              <a:ext uri="{FF2B5EF4-FFF2-40B4-BE49-F238E27FC236}">
                <a16:creationId xmlns:a16="http://schemas.microsoft.com/office/drawing/2014/main" id="{E80DEF5F-6549-3112-29CA-96E0A2595970}"/>
              </a:ext>
            </a:extLst>
          </p:cNvPr>
          <p:cNvSpPr/>
          <p:nvPr/>
        </p:nvSpPr>
        <p:spPr>
          <a:xfrm>
            <a:off x="4476669" y="3502800"/>
            <a:ext cx="3300905" cy="584775"/>
          </a:xfrm>
          <a:prstGeom prst="rect">
            <a:avLst/>
          </a:prstGeom>
        </p:spPr>
        <p:txBody>
          <a:bodyPr wrap="none">
            <a:spAutoFit/>
          </a:bodyPr>
          <a:lstStyle/>
          <a:p>
            <a:pPr algn="ctr"/>
            <a:r>
              <a:rPr lang="ja-JP" altLang="en-US" sz="1400" dirty="0">
                <a:latin typeface="ヒラギノ角ゴ ProN"/>
              </a:rPr>
              <a:t>天気とあわせて市区町村ごとに</a:t>
            </a:r>
            <a:endParaRPr lang="en-US" altLang="ja-JP" sz="1400" dirty="0">
              <a:latin typeface="ヒラギノ角ゴ ProN"/>
            </a:endParaRPr>
          </a:p>
          <a:p>
            <a:pPr algn="ctr"/>
            <a:r>
              <a:rPr lang="ja-JP" altLang="en-US" dirty="0">
                <a:latin typeface="ヒラギノ角ゴ ProN"/>
              </a:rPr>
              <a:t>直近</a:t>
            </a:r>
            <a:r>
              <a:rPr lang="en-US" altLang="ja-JP" dirty="0">
                <a:latin typeface="ヒラギノ角ゴ ProN"/>
              </a:rPr>
              <a:t>1</a:t>
            </a:r>
            <a:r>
              <a:rPr lang="ja-JP" altLang="en-US" dirty="0">
                <a:latin typeface="ヒラギノ角ゴ ProN"/>
              </a:rPr>
              <a:t>週間の「花粉飛散予報」</a:t>
            </a:r>
            <a:endParaRPr lang="ja-JP" altLang="en-US" dirty="0"/>
          </a:p>
        </p:txBody>
      </p:sp>
      <p:sp>
        <p:nvSpPr>
          <p:cNvPr id="27" name="正方形/長方形 26">
            <a:extLst>
              <a:ext uri="{FF2B5EF4-FFF2-40B4-BE49-F238E27FC236}">
                <a16:creationId xmlns:a16="http://schemas.microsoft.com/office/drawing/2014/main" id="{E85144A0-FEEB-3678-A614-43C1D20D1C6B}"/>
              </a:ext>
            </a:extLst>
          </p:cNvPr>
          <p:cNvSpPr/>
          <p:nvPr/>
        </p:nvSpPr>
        <p:spPr>
          <a:xfrm>
            <a:off x="8087632" y="3502800"/>
            <a:ext cx="3416320" cy="584775"/>
          </a:xfrm>
          <a:prstGeom prst="rect">
            <a:avLst/>
          </a:prstGeom>
        </p:spPr>
        <p:txBody>
          <a:bodyPr wrap="none">
            <a:spAutoFit/>
          </a:bodyPr>
          <a:lstStyle/>
          <a:p>
            <a:pPr algn="ctr"/>
            <a:r>
              <a:rPr lang="ja-JP" altLang="en-US" sz="1400" dirty="0">
                <a:latin typeface="ヒラギノ角ゴ ProN"/>
              </a:rPr>
              <a:t>花粉の動きが</a:t>
            </a:r>
            <a:r>
              <a:rPr lang="en-US" altLang="ja-JP" sz="1400" dirty="0">
                <a:latin typeface="+mn-ea"/>
              </a:rPr>
              <a:t>48</a:t>
            </a:r>
            <a:r>
              <a:rPr lang="ja-JP" altLang="en-US" sz="1400" dirty="0">
                <a:latin typeface="ヒラギノ角ゴ ProN"/>
              </a:rPr>
              <a:t>時間先までわかる</a:t>
            </a:r>
            <a:endParaRPr lang="en-US" altLang="ja-JP" sz="1400" dirty="0">
              <a:latin typeface="ヒラギノ角ゴ ProN"/>
            </a:endParaRPr>
          </a:p>
          <a:p>
            <a:pPr algn="ctr"/>
            <a:r>
              <a:rPr lang="ja-JP" altLang="en-US" dirty="0">
                <a:latin typeface="ヒラギノ角ゴ ProN"/>
              </a:rPr>
              <a:t>地図上で確認「花粉レーダー」</a:t>
            </a:r>
            <a:endParaRPr lang="ja-JP" altLang="en-US" dirty="0"/>
          </a:p>
        </p:txBody>
      </p:sp>
      <p:grpSp>
        <p:nvGrpSpPr>
          <p:cNvPr id="28" name="グループ化 27">
            <a:extLst>
              <a:ext uri="{FF2B5EF4-FFF2-40B4-BE49-F238E27FC236}">
                <a16:creationId xmlns:a16="http://schemas.microsoft.com/office/drawing/2014/main" id="{632860EF-2ECA-9FD9-3F99-FF616968C215}"/>
              </a:ext>
            </a:extLst>
          </p:cNvPr>
          <p:cNvGrpSpPr/>
          <p:nvPr/>
        </p:nvGrpSpPr>
        <p:grpSpPr>
          <a:xfrm>
            <a:off x="939645" y="1636633"/>
            <a:ext cx="10296525" cy="105872"/>
            <a:chOff x="939645" y="2109972"/>
            <a:chExt cx="10296525" cy="105872"/>
          </a:xfrm>
        </p:grpSpPr>
        <p:sp>
          <p:nvSpPr>
            <p:cNvPr id="29" name="フローチャート: 処理 28">
              <a:extLst>
                <a:ext uri="{FF2B5EF4-FFF2-40B4-BE49-F238E27FC236}">
                  <a16:creationId xmlns:a16="http://schemas.microsoft.com/office/drawing/2014/main" id="{B30F8AF5-0CA2-8656-F12C-A510BDD89B21}"/>
                </a:ext>
              </a:extLst>
            </p:cNvPr>
            <p:cNvSpPr/>
            <p:nvPr/>
          </p:nvSpPr>
          <p:spPr>
            <a:xfrm>
              <a:off x="939645" y="2109972"/>
              <a:ext cx="10286726" cy="105872"/>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フローチャート: 処理 29">
              <a:extLst>
                <a:ext uri="{FF2B5EF4-FFF2-40B4-BE49-F238E27FC236}">
                  <a16:creationId xmlns:a16="http://schemas.microsoft.com/office/drawing/2014/main" id="{DD24E8C6-F3FB-F216-6C25-1F1EE3BC1315}"/>
                </a:ext>
              </a:extLst>
            </p:cNvPr>
            <p:cNvSpPr/>
            <p:nvPr/>
          </p:nvSpPr>
          <p:spPr>
            <a:xfrm>
              <a:off x="9088269" y="2110074"/>
              <a:ext cx="2147901" cy="103823"/>
            </a:xfrm>
            <a:prstGeom prst="flowChartProcess">
              <a:avLst/>
            </a:prstGeom>
            <a:solidFill>
              <a:srgbClr val="00004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082287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364536-8524-8D0C-15D4-1C0E1699315A}"/>
            </a:ext>
          </a:extLst>
        </p:cNvPr>
        <p:cNvGrpSpPr/>
        <p:nvPr/>
      </p:nvGrpSpPr>
      <p:grpSpPr>
        <a:xfrm>
          <a:off x="0" y="0"/>
          <a:ext cx="0" cy="0"/>
          <a:chOff x="0" y="0"/>
          <a:chExt cx="0" cy="0"/>
        </a:xfrm>
      </p:grpSpPr>
      <p:sp>
        <p:nvSpPr>
          <p:cNvPr id="10" name="テキスト プレースホルダー 9">
            <a:extLst>
              <a:ext uri="{FF2B5EF4-FFF2-40B4-BE49-F238E27FC236}">
                <a16:creationId xmlns:a16="http://schemas.microsoft.com/office/drawing/2014/main" id="{4018655C-5CD2-F790-7C5F-21D1B7CC25BB}"/>
              </a:ext>
            </a:extLst>
          </p:cNvPr>
          <p:cNvSpPr>
            <a:spLocks noGrp="1"/>
          </p:cNvSpPr>
          <p:nvPr>
            <p:ph type="body" sz="quarter" idx="12"/>
          </p:nvPr>
        </p:nvSpPr>
        <p:spPr/>
        <p:txBody>
          <a:bodyPr/>
          <a:lstStyle/>
          <a:p>
            <a:pPr marL="0" indent="0">
              <a:buNone/>
            </a:pPr>
            <a:r>
              <a:rPr lang="ja-JP" altLang="en-US">
                <a:latin typeface="Meiryo" panose="020B0604030504040204" pitchFamily="34" charset="-128"/>
                <a:ea typeface="Meiryo" panose="020B0604030504040204" pitchFamily="34" charset="-128"/>
              </a:rPr>
              <a:t>花粉情報</a:t>
            </a:r>
          </a:p>
        </p:txBody>
      </p:sp>
      <p:sp>
        <p:nvSpPr>
          <p:cNvPr id="8" name="テキスト プレースホルダー 7">
            <a:extLst>
              <a:ext uri="{FF2B5EF4-FFF2-40B4-BE49-F238E27FC236}">
                <a16:creationId xmlns:a16="http://schemas.microsoft.com/office/drawing/2014/main" id="{E5E33392-EC22-7328-6B49-E1C0F302CF07}"/>
              </a:ext>
            </a:extLst>
          </p:cNvPr>
          <p:cNvSpPr>
            <a:spLocks noGrp="1"/>
          </p:cNvSpPr>
          <p:nvPr>
            <p:ph type="body" sz="quarter" idx="10"/>
          </p:nvPr>
        </p:nvSpPr>
        <p:spPr/>
        <p:txBody>
          <a:bodyPr/>
          <a:lstStyle/>
          <a:p>
            <a:r>
              <a:rPr lang="ja-JP" altLang="en-US"/>
              <a:t>花粉情報</a:t>
            </a:r>
            <a:r>
              <a:rPr lang="en-US" altLang="ja-JP" dirty="0"/>
              <a:t>2026</a:t>
            </a:r>
            <a:r>
              <a:rPr lang="ja-JP" altLang="en-US"/>
              <a:t>への誘導導線</a:t>
            </a:r>
            <a:endParaRPr kumimoji="1" lang="ja-JP" altLang="en-US"/>
          </a:p>
        </p:txBody>
      </p:sp>
      <p:pic>
        <p:nvPicPr>
          <p:cNvPr id="15" name="図プレースホルダー 7" descr="アイコン&#10;&#10;自動的に生成された説明">
            <a:extLst>
              <a:ext uri="{FF2B5EF4-FFF2-40B4-BE49-F238E27FC236}">
                <a16:creationId xmlns:a16="http://schemas.microsoft.com/office/drawing/2014/main" id="{ECD4CB4C-5E0C-9014-EC43-1D7D7F7985A5}"/>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a:stretch>
            <a:fillRect/>
          </a:stretch>
        </p:blipFill>
        <p:spPr/>
      </p:pic>
      <p:sp>
        <p:nvSpPr>
          <p:cNvPr id="2" name="テキスト ボックス 1">
            <a:extLst>
              <a:ext uri="{FF2B5EF4-FFF2-40B4-BE49-F238E27FC236}">
                <a16:creationId xmlns:a16="http://schemas.microsoft.com/office/drawing/2014/main" id="{1EC04D98-A1C5-99BB-6002-A02E9DC7199B}"/>
              </a:ext>
            </a:extLst>
          </p:cNvPr>
          <p:cNvSpPr txBox="1"/>
          <p:nvPr/>
        </p:nvSpPr>
        <p:spPr>
          <a:xfrm>
            <a:off x="947738" y="1268413"/>
            <a:ext cx="10296525" cy="338554"/>
          </a:xfrm>
          <a:prstGeom prst="rect">
            <a:avLst/>
          </a:prstGeom>
          <a:noFill/>
        </p:spPr>
        <p:txBody>
          <a:bodyPr wrap="square" rtlCol="0">
            <a:spAutoFit/>
          </a:bodyPr>
          <a:lstStyle/>
          <a:p>
            <a:r>
              <a:rPr lang="en-US" altLang="ja-JP" sz="1600" dirty="0">
                <a:latin typeface="Meiryo" panose="020B0604030504040204" pitchFamily="34" charset="-128"/>
                <a:ea typeface="Meiryo" panose="020B0604030504040204" pitchFamily="34" charset="-128"/>
              </a:rPr>
              <a:t>Yahoo!</a:t>
            </a:r>
            <a:r>
              <a:rPr lang="ja-JP" altLang="en-US" sz="1600" dirty="0">
                <a:latin typeface="Meiryo" panose="020B0604030504040204" pitchFamily="34" charset="-128"/>
                <a:ea typeface="Meiryo" panose="020B0604030504040204" pitchFamily="34" charset="-128"/>
              </a:rPr>
              <a:t>天気・災害内の各ページをメインに、様々なページから「花粉</a:t>
            </a:r>
            <a:r>
              <a:rPr lang="ja-JP" altLang="en-US" sz="1600">
                <a:latin typeface="Meiryo" panose="020B0604030504040204" pitchFamily="34" charset="-128"/>
                <a:ea typeface="Meiryo" panose="020B0604030504040204" pitchFamily="34" charset="-128"/>
              </a:rPr>
              <a:t>情報</a:t>
            </a:r>
            <a:r>
              <a:rPr lang="en-US" altLang="ja-JP" sz="1600" dirty="0">
                <a:latin typeface="Meiryo" panose="020B0604030504040204" pitchFamily="34" charset="-128"/>
                <a:ea typeface="Meiryo" panose="020B0604030504040204" pitchFamily="34" charset="-128"/>
              </a:rPr>
              <a:t>2026</a:t>
            </a:r>
            <a:r>
              <a:rPr lang="ja-JP" altLang="en-US" sz="1600">
                <a:latin typeface="Meiryo" panose="020B0604030504040204" pitchFamily="34" charset="-128"/>
                <a:ea typeface="Meiryo" panose="020B0604030504040204" pitchFamily="34" charset="-128"/>
              </a:rPr>
              <a:t>」</a:t>
            </a:r>
            <a:r>
              <a:rPr lang="ja-JP" altLang="en-US" sz="1600" dirty="0">
                <a:latin typeface="Meiryo" panose="020B0604030504040204" pitchFamily="34" charset="-128"/>
                <a:ea typeface="Meiryo" panose="020B0604030504040204" pitchFamily="34" charset="-128"/>
              </a:rPr>
              <a:t>へ誘導を行います。</a:t>
            </a:r>
          </a:p>
        </p:txBody>
      </p:sp>
      <p:sp>
        <p:nvSpPr>
          <p:cNvPr id="7" name="右矢印 6">
            <a:extLst>
              <a:ext uri="{FF2B5EF4-FFF2-40B4-BE49-F238E27FC236}">
                <a16:creationId xmlns:a16="http://schemas.microsoft.com/office/drawing/2014/main" id="{F1A2FAE5-A69F-D78E-BC6C-CF8BEB8C2C16}"/>
              </a:ext>
            </a:extLst>
          </p:cNvPr>
          <p:cNvSpPr/>
          <p:nvPr/>
        </p:nvSpPr>
        <p:spPr>
          <a:xfrm>
            <a:off x="3978322" y="5362404"/>
            <a:ext cx="2493136" cy="206597"/>
          </a:xfrm>
          <a:prstGeom prst="rightArrow">
            <a:avLst>
              <a:gd name="adj1" fmla="val 50000"/>
              <a:gd name="adj2" fmla="val 83610"/>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右矢印 8">
            <a:extLst>
              <a:ext uri="{FF2B5EF4-FFF2-40B4-BE49-F238E27FC236}">
                <a16:creationId xmlns:a16="http://schemas.microsoft.com/office/drawing/2014/main" id="{DF2E6714-BD94-1791-74CD-63190D2A1BF6}"/>
              </a:ext>
            </a:extLst>
          </p:cNvPr>
          <p:cNvSpPr/>
          <p:nvPr/>
        </p:nvSpPr>
        <p:spPr>
          <a:xfrm>
            <a:off x="4223792" y="4077072"/>
            <a:ext cx="2239618" cy="180945"/>
          </a:xfrm>
          <a:prstGeom prst="rightArrow">
            <a:avLst>
              <a:gd name="adj1" fmla="val 50000"/>
              <a:gd name="adj2" fmla="val 83610"/>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右矢印 10">
            <a:extLst>
              <a:ext uri="{FF2B5EF4-FFF2-40B4-BE49-F238E27FC236}">
                <a16:creationId xmlns:a16="http://schemas.microsoft.com/office/drawing/2014/main" id="{E33CA0B7-6716-CF15-5DF0-DC5459457F91}"/>
              </a:ext>
            </a:extLst>
          </p:cNvPr>
          <p:cNvSpPr/>
          <p:nvPr/>
        </p:nvSpPr>
        <p:spPr>
          <a:xfrm>
            <a:off x="3558379" y="4725144"/>
            <a:ext cx="2897661" cy="187869"/>
          </a:xfrm>
          <a:prstGeom prst="rightArrow">
            <a:avLst>
              <a:gd name="adj1" fmla="val 50000"/>
              <a:gd name="adj2" fmla="val 83610"/>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楕円 54">
            <a:extLst>
              <a:ext uri="{FF2B5EF4-FFF2-40B4-BE49-F238E27FC236}">
                <a16:creationId xmlns:a16="http://schemas.microsoft.com/office/drawing/2014/main" id="{9BFCE5D6-80E0-ED0E-AAE2-5FBC27342F77}"/>
              </a:ext>
            </a:extLst>
          </p:cNvPr>
          <p:cNvSpPr/>
          <p:nvPr/>
        </p:nvSpPr>
        <p:spPr>
          <a:xfrm>
            <a:off x="623392" y="3025831"/>
            <a:ext cx="3066459" cy="3139473"/>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楕円 57">
            <a:extLst>
              <a:ext uri="{FF2B5EF4-FFF2-40B4-BE49-F238E27FC236}">
                <a16:creationId xmlns:a16="http://schemas.microsoft.com/office/drawing/2014/main" id="{ABC8CD57-CEC4-87BF-BDB9-814D7CF1C25E}"/>
              </a:ext>
            </a:extLst>
          </p:cNvPr>
          <p:cNvSpPr/>
          <p:nvPr/>
        </p:nvSpPr>
        <p:spPr>
          <a:xfrm>
            <a:off x="3652838" y="2276872"/>
            <a:ext cx="2453764" cy="2324101"/>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楕円 74">
            <a:extLst>
              <a:ext uri="{FF2B5EF4-FFF2-40B4-BE49-F238E27FC236}">
                <a16:creationId xmlns:a16="http://schemas.microsoft.com/office/drawing/2014/main" id="{2C3E8B11-3FB9-3091-41F9-FD071B03CF22}"/>
              </a:ext>
            </a:extLst>
          </p:cNvPr>
          <p:cNvSpPr/>
          <p:nvPr/>
        </p:nvSpPr>
        <p:spPr>
          <a:xfrm>
            <a:off x="3771008" y="4946261"/>
            <a:ext cx="1688096" cy="1619027"/>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テキスト ボックス 15">
            <a:extLst>
              <a:ext uri="{FF2B5EF4-FFF2-40B4-BE49-F238E27FC236}">
                <a16:creationId xmlns:a16="http://schemas.microsoft.com/office/drawing/2014/main" id="{C11D372F-51E7-C963-FB2D-2D0C29E609FA}"/>
              </a:ext>
            </a:extLst>
          </p:cNvPr>
          <p:cNvSpPr txBox="1"/>
          <p:nvPr/>
        </p:nvSpPr>
        <p:spPr>
          <a:xfrm>
            <a:off x="935530" y="1928639"/>
            <a:ext cx="10298933" cy="369332"/>
          </a:xfrm>
          <a:prstGeom prst="rect">
            <a:avLst/>
          </a:prstGeom>
          <a:noFill/>
        </p:spPr>
        <p:txBody>
          <a:bodyPr wrap="square" rtlCol="0">
            <a:spAutoFit/>
          </a:bodyPr>
          <a:lstStyle/>
          <a:p>
            <a:r>
              <a:rPr lang="ja-JP" altLang="en-US" b="1" dirty="0"/>
              <a:t>誘導導線</a:t>
            </a:r>
          </a:p>
        </p:txBody>
      </p:sp>
      <p:sp>
        <p:nvSpPr>
          <p:cNvPr id="17" name="正方形/長方形 16">
            <a:extLst>
              <a:ext uri="{FF2B5EF4-FFF2-40B4-BE49-F238E27FC236}">
                <a16:creationId xmlns:a16="http://schemas.microsoft.com/office/drawing/2014/main" id="{8C4369C1-DB01-DCB7-160F-C7FFE26B2F9B}"/>
              </a:ext>
            </a:extLst>
          </p:cNvPr>
          <p:cNvSpPr/>
          <p:nvPr/>
        </p:nvSpPr>
        <p:spPr>
          <a:xfrm>
            <a:off x="2156621" y="1971242"/>
            <a:ext cx="6041362" cy="240066"/>
          </a:xfrm>
          <a:prstGeom prst="rect">
            <a:avLst/>
          </a:prstGeom>
        </p:spPr>
        <p:txBody>
          <a:bodyPr wrap="square">
            <a:spAutoFit/>
          </a:bodyPr>
          <a:lstStyle/>
          <a:p>
            <a:pPr defTabSz="1131757">
              <a:lnSpc>
                <a:spcPct val="120000"/>
              </a:lnSpc>
              <a:defRPr/>
            </a:pPr>
            <a:r>
              <a:rPr lang="en-US" altLang="ja-JP" sz="800" dirty="0">
                <a:solidFill>
                  <a:srgbClr val="002060"/>
                </a:solidFill>
              </a:rPr>
              <a:t>※</a:t>
            </a:r>
            <a:r>
              <a:rPr lang="ja-JP" altLang="en-US" sz="800" dirty="0">
                <a:solidFill>
                  <a:srgbClr val="002060"/>
                </a:solidFill>
              </a:rPr>
              <a:t>誘導場所および誘導数は確約いたしません　</a:t>
            </a:r>
            <a:r>
              <a:rPr lang="en-US" altLang="ja-JP" sz="800" dirty="0">
                <a:solidFill>
                  <a:srgbClr val="002060"/>
                </a:solidFill>
              </a:rPr>
              <a:t>※</a:t>
            </a:r>
            <a:r>
              <a:rPr lang="ja-JP" altLang="en-US" sz="800" dirty="0">
                <a:solidFill>
                  <a:srgbClr val="002060"/>
                </a:solidFill>
              </a:rPr>
              <a:t>画面はイメージです。デザインや特集内容は変更となる場合がございます。</a:t>
            </a:r>
            <a:endParaRPr lang="en-US" altLang="ja-JP" sz="800" dirty="0">
              <a:solidFill>
                <a:srgbClr val="002060"/>
              </a:solidFill>
            </a:endParaRPr>
          </a:p>
        </p:txBody>
      </p:sp>
      <p:grpSp>
        <p:nvGrpSpPr>
          <p:cNvPr id="18" name="グループ化 17">
            <a:extLst>
              <a:ext uri="{FF2B5EF4-FFF2-40B4-BE49-F238E27FC236}">
                <a16:creationId xmlns:a16="http://schemas.microsoft.com/office/drawing/2014/main" id="{EBB210BA-7642-136B-C2AF-00264B4C096D}"/>
              </a:ext>
            </a:extLst>
          </p:cNvPr>
          <p:cNvGrpSpPr/>
          <p:nvPr/>
        </p:nvGrpSpPr>
        <p:grpSpPr>
          <a:xfrm>
            <a:off x="6528048" y="2741188"/>
            <a:ext cx="3811674" cy="3257984"/>
            <a:chOff x="7806900" y="2586976"/>
            <a:chExt cx="3811674" cy="3257984"/>
          </a:xfrm>
        </p:grpSpPr>
        <p:grpSp>
          <p:nvGrpSpPr>
            <p:cNvPr id="19" name="グループ化 18">
              <a:extLst>
                <a:ext uri="{FF2B5EF4-FFF2-40B4-BE49-F238E27FC236}">
                  <a16:creationId xmlns:a16="http://schemas.microsoft.com/office/drawing/2014/main" id="{36044EDA-CF90-79B8-474C-55B475D65B62}"/>
                </a:ext>
              </a:extLst>
            </p:cNvPr>
            <p:cNvGrpSpPr/>
            <p:nvPr/>
          </p:nvGrpSpPr>
          <p:grpSpPr>
            <a:xfrm>
              <a:off x="7806900" y="2586976"/>
              <a:ext cx="3811674" cy="3257984"/>
              <a:chOff x="588499" y="2677091"/>
              <a:chExt cx="2981818" cy="2548674"/>
            </a:xfrm>
          </p:grpSpPr>
          <p:sp>
            <p:nvSpPr>
              <p:cNvPr id="36" name="正方形/長方形 35">
                <a:extLst>
                  <a:ext uri="{FF2B5EF4-FFF2-40B4-BE49-F238E27FC236}">
                    <a16:creationId xmlns:a16="http://schemas.microsoft.com/office/drawing/2014/main" id="{1DB62E5E-749B-0519-4C6E-6C653870BD19}"/>
                  </a:ext>
                </a:extLst>
              </p:cNvPr>
              <p:cNvSpPr/>
              <p:nvPr/>
            </p:nvSpPr>
            <p:spPr>
              <a:xfrm>
                <a:off x="741871" y="2797961"/>
                <a:ext cx="2729350" cy="164954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7" name="図 36">
                <a:extLst>
                  <a:ext uri="{FF2B5EF4-FFF2-40B4-BE49-F238E27FC236}">
                    <a16:creationId xmlns:a16="http://schemas.microsoft.com/office/drawing/2014/main" id="{20A6A4B4-483C-13D6-4410-27848FBC8718}"/>
                  </a:ext>
                </a:extLst>
              </p:cNvPr>
              <p:cNvPicPr>
                <a:picLocks noChangeAspect="1"/>
              </p:cNvPicPr>
              <p:nvPr/>
            </p:nvPicPr>
            <p:blipFill>
              <a:blip r:embed="rId3"/>
              <a:stretch>
                <a:fillRect/>
              </a:stretch>
            </p:blipFill>
            <p:spPr>
              <a:xfrm>
                <a:off x="588499" y="2677091"/>
                <a:ext cx="2981818" cy="2548674"/>
              </a:xfrm>
              <a:prstGeom prst="rect">
                <a:avLst/>
              </a:prstGeom>
            </p:spPr>
          </p:pic>
        </p:grpSp>
        <p:grpSp>
          <p:nvGrpSpPr>
            <p:cNvPr id="20" name="グループ化 19">
              <a:extLst>
                <a:ext uri="{FF2B5EF4-FFF2-40B4-BE49-F238E27FC236}">
                  <a16:creationId xmlns:a16="http://schemas.microsoft.com/office/drawing/2014/main" id="{48D901B1-BFEA-3C8C-1603-4FB3F9D54361}"/>
                </a:ext>
              </a:extLst>
            </p:cNvPr>
            <p:cNvGrpSpPr/>
            <p:nvPr/>
          </p:nvGrpSpPr>
          <p:grpSpPr>
            <a:xfrm>
              <a:off x="8174543" y="2863302"/>
              <a:ext cx="3126731" cy="1875890"/>
              <a:chOff x="-251851" y="-1084539"/>
              <a:chExt cx="12689782" cy="7613268"/>
            </a:xfrm>
          </p:grpSpPr>
          <p:pic>
            <p:nvPicPr>
              <p:cNvPr id="22" name="図 21">
                <a:extLst>
                  <a:ext uri="{FF2B5EF4-FFF2-40B4-BE49-F238E27FC236}">
                    <a16:creationId xmlns:a16="http://schemas.microsoft.com/office/drawing/2014/main" id="{DD31EBAF-F5E8-BB10-B047-EF6F68D01193}"/>
                  </a:ext>
                </a:extLst>
              </p:cNvPr>
              <p:cNvPicPr>
                <a:picLocks noChangeAspect="1"/>
              </p:cNvPicPr>
              <p:nvPr/>
            </p:nvPicPr>
            <p:blipFill rotWithShape="1">
              <a:blip r:embed="rId4"/>
              <a:srcRect l="2794" t="5248" r="4245" b="7110"/>
              <a:stretch/>
            </p:blipFill>
            <p:spPr>
              <a:xfrm>
                <a:off x="-251851" y="-1084539"/>
                <a:ext cx="12689782" cy="7613268"/>
              </a:xfrm>
              <a:prstGeom prst="rect">
                <a:avLst/>
              </a:prstGeom>
            </p:spPr>
          </p:pic>
          <p:pic>
            <p:nvPicPr>
              <p:cNvPr id="23" name="図 22">
                <a:extLst>
                  <a:ext uri="{FF2B5EF4-FFF2-40B4-BE49-F238E27FC236}">
                    <a16:creationId xmlns:a16="http://schemas.microsoft.com/office/drawing/2014/main" id="{606F9EC2-B501-513D-175B-EE4C4888E026}"/>
                  </a:ext>
                </a:extLst>
              </p:cNvPr>
              <p:cNvPicPr>
                <a:picLocks noChangeAspect="1"/>
              </p:cNvPicPr>
              <p:nvPr/>
            </p:nvPicPr>
            <p:blipFill>
              <a:blip r:embed="rId5"/>
              <a:stretch>
                <a:fillRect/>
              </a:stretch>
            </p:blipFill>
            <p:spPr>
              <a:xfrm>
                <a:off x="6600056" y="1904323"/>
                <a:ext cx="444557" cy="444557"/>
              </a:xfrm>
              <a:prstGeom prst="rect">
                <a:avLst/>
              </a:prstGeom>
            </p:spPr>
          </p:pic>
          <p:pic>
            <p:nvPicPr>
              <p:cNvPr id="24" name="図 23">
                <a:extLst>
                  <a:ext uri="{FF2B5EF4-FFF2-40B4-BE49-F238E27FC236}">
                    <a16:creationId xmlns:a16="http://schemas.microsoft.com/office/drawing/2014/main" id="{30BBD11F-4F67-925D-EDBC-22E878AAE0A5}"/>
                  </a:ext>
                </a:extLst>
              </p:cNvPr>
              <p:cNvPicPr>
                <a:picLocks noChangeAspect="1"/>
              </p:cNvPicPr>
              <p:nvPr/>
            </p:nvPicPr>
            <p:blipFill>
              <a:blip r:embed="rId5"/>
              <a:stretch>
                <a:fillRect/>
              </a:stretch>
            </p:blipFill>
            <p:spPr>
              <a:xfrm>
                <a:off x="5830892" y="3066719"/>
                <a:ext cx="444557" cy="444557"/>
              </a:xfrm>
              <a:prstGeom prst="rect">
                <a:avLst/>
              </a:prstGeom>
            </p:spPr>
          </p:pic>
          <p:pic>
            <p:nvPicPr>
              <p:cNvPr id="25" name="図 24">
                <a:extLst>
                  <a:ext uri="{FF2B5EF4-FFF2-40B4-BE49-F238E27FC236}">
                    <a16:creationId xmlns:a16="http://schemas.microsoft.com/office/drawing/2014/main" id="{52CA75CD-ADCF-61EB-82B8-5B0296AFEDFA}"/>
                  </a:ext>
                </a:extLst>
              </p:cNvPr>
              <p:cNvPicPr>
                <a:picLocks noChangeAspect="1"/>
              </p:cNvPicPr>
              <p:nvPr/>
            </p:nvPicPr>
            <p:blipFill>
              <a:blip r:embed="rId6"/>
              <a:stretch>
                <a:fillRect/>
              </a:stretch>
            </p:blipFill>
            <p:spPr>
              <a:xfrm>
                <a:off x="5555586" y="4340685"/>
                <a:ext cx="485608" cy="485608"/>
              </a:xfrm>
              <a:prstGeom prst="rect">
                <a:avLst/>
              </a:prstGeom>
            </p:spPr>
          </p:pic>
          <p:pic>
            <p:nvPicPr>
              <p:cNvPr id="26" name="図 25">
                <a:extLst>
                  <a:ext uri="{FF2B5EF4-FFF2-40B4-BE49-F238E27FC236}">
                    <a16:creationId xmlns:a16="http://schemas.microsoft.com/office/drawing/2014/main" id="{FBFA5AE4-F751-EB4A-3349-D707396C64DF}"/>
                  </a:ext>
                </a:extLst>
              </p:cNvPr>
              <p:cNvPicPr>
                <a:picLocks noChangeAspect="1"/>
              </p:cNvPicPr>
              <p:nvPr/>
            </p:nvPicPr>
            <p:blipFill>
              <a:blip r:embed="rId6"/>
              <a:stretch>
                <a:fillRect/>
              </a:stretch>
            </p:blipFill>
            <p:spPr>
              <a:xfrm>
                <a:off x="3600728" y="3430499"/>
                <a:ext cx="485608" cy="485608"/>
              </a:xfrm>
              <a:prstGeom prst="rect">
                <a:avLst/>
              </a:prstGeom>
            </p:spPr>
          </p:pic>
          <p:pic>
            <p:nvPicPr>
              <p:cNvPr id="27" name="図 26">
                <a:extLst>
                  <a:ext uri="{FF2B5EF4-FFF2-40B4-BE49-F238E27FC236}">
                    <a16:creationId xmlns:a16="http://schemas.microsoft.com/office/drawing/2014/main" id="{E3AD5396-1067-C32D-11BC-EEFDF0051682}"/>
                  </a:ext>
                </a:extLst>
              </p:cNvPr>
              <p:cNvPicPr>
                <a:picLocks noChangeAspect="1"/>
              </p:cNvPicPr>
              <p:nvPr/>
            </p:nvPicPr>
            <p:blipFill>
              <a:blip r:embed="rId6"/>
              <a:stretch>
                <a:fillRect/>
              </a:stretch>
            </p:blipFill>
            <p:spPr>
              <a:xfrm>
                <a:off x="4506567" y="2789119"/>
                <a:ext cx="485608" cy="485608"/>
              </a:xfrm>
              <a:prstGeom prst="rect">
                <a:avLst/>
              </a:prstGeom>
            </p:spPr>
          </p:pic>
          <p:pic>
            <p:nvPicPr>
              <p:cNvPr id="28" name="図 27">
                <a:extLst>
                  <a:ext uri="{FF2B5EF4-FFF2-40B4-BE49-F238E27FC236}">
                    <a16:creationId xmlns:a16="http://schemas.microsoft.com/office/drawing/2014/main" id="{5CCDF033-47BA-AAF8-7830-B764646177C2}"/>
                  </a:ext>
                </a:extLst>
              </p:cNvPr>
              <p:cNvPicPr>
                <a:picLocks noChangeAspect="1"/>
              </p:cNvPicPr>
              <p:nvPr/>
            </p:nvPicPr>
            <p:blipFill>
              <a:blip r:embed="rId6"/>
              <a:stretch>
                <a:fillRect/>
              </a:stretch>
            </p:blipFill>
            <p:spPr>
              <a:xfrm>
                <a:off x="4756912" y="1070386"/>
                <a:ext cx="485608" cy="485608"/>
              </a:xfrm>
              <a:prstGeom prst="rect">
                <a:avLst/>
              </a:prstGeom>
            </p:spPr>
          </p:pic>
          <p:pic>
            <p:nvPicPr>
              <p:cNvPr id="29" name="図 28">
                <a:extLst>
                  <a:ext uri="{FF2B5EF4-FFF2-40B4-BE49-F238E27FC236}">
                    <a16:creationId xmlns:a16="http://schemas.microsoft.com/office/drawing/2014/main" id="{0F569CC3-B51B-1DF2-B386-EBC5379D55A1}"/>
                  </a:ext>
                </a:extLst>
              </p:cNvPr>
              <p:cNvPicPr>
                <a:picLocks noChangeAspect="1"/>
              </p:cNvPicPr>
              <p:nvPr/>
            </p:nvPicPr>
            <p:blipFill>
              <a:blip r:embed="rId7"/>
              <a:stretch>
                <a:fillRect/>
              </a:stretch>
            </p:blipFill>
            <p:spPr>
              <a:xfrm>
                <a:off x="2719973" y="3807079"/>
                <a:ext cx="461442" cy="521198"/>
              </a:xfrm>
              <a:prstGeom prst="rect">
                <a:avLst/>
              </a:prstGeom>
            </p:spPr>
          </p:pic>
          <p:pic>
            <p:nvPicPr>
              <p:cNvPr id="30" name="図 29">
                <a:extLst>
                  <a:ext uri="{FF2B5EF4-FFF2-40B4-BE49-F238E27FC236}">
                    <a16:creationId xmlns:a16="http://schemas.microsoft.com/office/drawing/2014/main" id="{2FCBA44A-5400-59FD-F1AB-12C60F6BC9D5}"/>
                  </a:ext>
                </a:extLst>
              </p:cNvPr>
              <p:cNvPicPr>
                <a:picLocks noChangeAspect="1"/>
              </p:cNvPicPr>
              <p:nvPr/>
            </p:nvPicPr>
            <p:blipFill>
              <a:blip r:embed="rId7"/>
              <a:stretch>
                <a:fillRect/>
              </a:stretch>
            </p:blipFill>
            <p:spPr>
              <a:xfrm>
                <a:off x="4526191" y="4858830"/>
                <a:ext cx="461442" cy="521198"/>
              </a:xfrm>
              <a:prstGeom prst="rect">
                <a:avLst/>
              </a:prstGeom>
            </p:spPr>
          </p:pic>
          <p:pic>
            <p:nvPicPr>
              <p:cNvPr id="31" name="図 30">
                <a:extLst>
                  <a:ext uri="{FF2B5EF4-FFF2-40B4-BE49-F238E27FC236}">
                    <a16:creationId xmlns:a16="http://schemas.microsoft.com/office/drawing/2014/main" id="{BF760FAE-837E-B10C-9A78-9754D785FDFA}"/>
                  </a:ext>
                </a:extLst>
              </p:cNvPr>
              <p:cNvPicPr>
                <a:picLocks noChangeAspect="1"/>
              </p:cNvPicPr>
              <p:nvPr/>
            </p:nvPicPr>
            <p:blipFill>
              <a:blip r:embed="rId7"/>
              <a:stretch>
                <a:fillRect/>
              </a:stretch>
            </p:blipFill>
            <p:spPr>
              <a:xfrm>
                <a:off x="3624426" y="5097350"/>
                <a:ext cx="461442" cy="521198"/>
              </a:xfrm>
              <a:prstGeom prst="rect">
                <a:avLst/>
              </a:prstGeom>
            </p:spPr>
          </p:pic>
          <p:pic>
            <p:nvPicPr>
              <p:cNvPr id="32" name="図 31">
                <a:extLst>
                  <a:ext uri="{FF2B5EF4-FFF2-40B4-BE49-F238E27FC236}">
                    <a16:creationId xmlns:a16="http://schemas.microsoft.com/office/drawing/2014/main" id="{F553F655-63DB-8BA7-87B0-867BEDB23FE5}"/>
                  </a:ext>
                </a:extLst>
              </p:cNvPr>
              <p:cNvPicPr>
                <a:picLocks noChangeAspect="1"/>
              </p:cNvPicPr>
              <p:nvPr/>
            </p:nvPicPr>
            <p:blipFill>
              <a:blip r:embed="rId8"/>
              <a:stretch>
                <a:fillRect/>
              </a:stretch>
            </p:blipFill>
            <p:spPr>
              <a:xfrm>
                <a:off x="2173372" y="1413834"/>
                <a:ext cx="546601" cy="586954"/>
              </a:xfrm>
              <a:prstGeom prst="rect">
                <a:avLst/>
              </a:prstGeom>
            </p:spPr>
          </p:pic>
          <p:pic>
            <p:nvPicPr>
              <p:cNvPr id="33" name="図 32">
                <a:extLst>
                  <a:ext uri="{FF2B5EF4-FFF2-40B4-BE49-F238E27FC236}">
                    <a16:creationId xmlns:a16="http://schemas.microsoft.com/office/drawing/2014/main" id="{3ECE423C-2088-4AAD-D67F-D01B7BA6CED6}"/>
                  </a:ext>
                </a:extLst>
              </p:cNvPr>
              <p:cNvPicPr>
                <a:picLocks noChangeAspect="1"/>
              </p:cNvPicPr>
              <p:nvPr/>
            </p:nvPicPr>
            <p:blipFill>
              <a:blip r:embed="rId8"/>
              <a:stretch>
                <a:fillRect/>
              </a:stretch>
            </p:blipFill>
            <p:spPr>
              <a:xfrm>
                <a:off x="1886475" y="4003211"/>
                <a:ext cx="546601" cy="586954"/>
              </a:xfrm>
              <a:prstGeom prst="rect">
                <a:avLst/>
              </a:prstGeom>
            </p:spPr>
          </p:pic>
          <p:pic>
            <p:nvPicPr>
              <p:cNvPr id="34" name="図 33">
                <a:extLst>
                  <a:ext uri="{FF2B5EF4-FFF2-40B4-BE49-F238E27FC236}">
                    <a16:creationId xmlns:a16="http://schemas.microsoft.com/office/drawing/2014/main" id="{8DE11C7B-C245-07ED-9ABA-55E7BD55FD4A}"/>
                  </a:ext>
                </a:extLst>
              </p:cNvPr>
              <p:cNvPicPr>
                <a:picLocks noChangeAspect="1"/>
              </p:cNvPicPr>
              <p:nvPr/>
            </p:nvPicPr>
            <p:blipFill>
              <a:blip r:embed="rId8"/>
              <a:stretch>
                <a:fillRect/>
              </a:stretch>
            </p:blipFill>
            <p:spPr>
              <a:xfrm>
                <a:off x="2535938" y="5064472"/>
                <a:ext cx="546601" cy="586954"/>
              </a:xfrm>
              <a:prstGeom prst="rect">
                <a:avLst/>
              </a:prstGeom>
            </p:spPr>
          </p:pic>
          <p:pic>
            <p:nvPicPr>
              <p:cNvPr id="35" name="図 34">
                <a:extLst>
                  <a:ext uri="{FF2B5EF4-FFF2-40B4-BE49-F238E27FC236}">
                    <a16:creationId xmlns:a16="http://schemas.microsoft.com/office/drawing/2014/main" id="{CE629B52-053A-C1BD-263F-2D62F3ED66E6}"/>
                  </a:ext>
                </a:extLst>
              </p:cNvPr>
              <p:cNvPicPr>
                <a:picLocks noChangeAspect="1"/>
              </p:cNvPicPr>
              <p:nvPr/>
            </p:nvPicPr>
            <p:blipFill>
              <a:blip r:embed="rId8"/>
              <a:stretch>
                <a:fillRect/>
              </a:stretch>
            </p:blipFill>
            <p:spPr>
              <a:xfrm>
                <a:off x="1505657" y="5064472"/>
                <a:ext cx="546601" cy="586954"/>
              </a:xfrm>
              <a:prstGeom prst="rect">
                <a:avLst/>
              </a:prstGeom>
            </p:spPr>
          </p:pic>
        </p:grpSp>
        <p:sp>
          <p:nvSpPr>
            <p:cNvPr id="21" name="正方形/長方形 20">
              <a:extLst>
                <a:ext uri="{FF2B5EF4-FFF2-40B4-BE49-F238E27FC236}">
                  <a16:creationId xmlns:a16="http://schemas.microsoft.com/office/drawing/2014/main" id="{6056733E-68DB-8CBA-3648-D6C2C3409D97}"/>
                </a:ext>
              </a:extLst>
            </p:cNvPr>
            <p:cNvSpPr/>
            <p:nvPr/>
          </p:nvSpPr>
          <p:spPr>
            <a:xfrm>
              <a:off x="10303000" y="3152041"/>
              <a:ext cx="995290" cy="158715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38" name="正方形/長方形 37">
            <a:extLst>
              <a:ext uri="{FF2B5EF4-FFF2-40B4-BE49-F238E27FC236}">
                <a16:creationId xmlns:a16="http://schemas.microsoft.com/office/drawing/2014/main" id="{9C2CFD0E-F200-EBA1-05F0-D92164CE63EF}"/>
              </a:ext>
            </a:extLst>
          </p:cNvPr>
          <p:cNvSpPr/>
          <p:nvPr/>
        </p:nvSpPr>
        <p:spPr>
          <a:xfrm>
            <a:off x="6888088" y="3017514"/>
            <a:ext cx="1008112" cy="183510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9" name="図 38">
            <a:extLst>
              <a:ext uri="{FF2B5EF4-FFF2-40B4-BE49-F238E27FC236}">
                <a16:creationId xmlns:a16="http://schemas.microsoft.com/office/drawing/2014/main" id="{D5C650CB-2E44-390A-6F7D-0074FFFE4E6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33545" y="2989821"/>
            <a:ext cx="2806871" cy="1855490"/>
          </a:xfrm>
          <a:prstGeom prst="rect">
            <a:avLst/>
          </a:prstGeom>
        </p:spPr>
      </p:pic>
      <p:pic>
        <p:nvPicPr>
          <p:cNvPr id="40" name="図 39">
            <a:extLst>
              <a:ext uri="{FF2B5EF4-FFF2-40B4-BE49-F238E27FC236}">
                <a16:creationId xmlns:a16="http://schemas.microsoft.com/office/drawing/2014/main" id="{B753B904-3CE9-EDFF-900D-FA20283EB66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51249" y="3025831"/>
            <a:ext cx="889167" cy="1826784"/>
          </a:xfrm>
          <a:prstGeom prst="rect">
            <a:avLst/>
          </a:prstGeom>
        </p:spPr>
      </p:pic>
      <p:pic>
        <p:nvPicPr>
          <p:cNvPr id="41" name="図 40">
            <a:extLst>
              <a:ext uri="{FF2B5EF4-FFF2-40B4-BE49-F238E27FC236}">
                <a16:creationId xmlns:a16="http://schemas.microsoft.com/office/drawing/2014/main" id="{DC8AF4CA-A7FB-548D-ECD2-90151442424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784421" y="3025831"/>
            <a:ext cx="1622829" cy="3067465"/>
          </a:xfrm>
          <a:prstGeom prst="rect">
            <a:avLst/>
          </a:prstGeom>
        </p:spPr>
      </p:pic>
      <p:pic>
        <p:nvPicPr>
          <p:cNvPr id="42" name="図 41">
            <a:extLst>
              <a:ext uri="{FF2B5EF4-FFF2-40B4-BE49-F238E27FC236}">
                <a16:creationId xmlns:a16="http://schemas.microsoft.com/office/drawing/2014/main" id="{BE8482C1-CB48-D267-F720-9D9DA5E21EF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54033" y="2564904"/>
            <a:ext cx="1999348" cy="1999348"/>
          </a:xfrm>
          <a:prstGeom prst="rect">
            <a:avLst/>
          </a:prstGeom>
        </p:spPr>
      </p:pic>
      <p:pic>
        <p:nvPicPr>
          <p:cNvPr id="43" name="図 42">
            <a:extLst>
              <a:ext uri="{FF2B5EF4-FFF2-40B4-BE49-F238E27FC236}">
                <a16:creationId xmlns:a16="http://schemas.microsoft.com/office/drawing/2014/main" id="{1688C5C5-D9D4-8D27-59A2-74116919C49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95400" y="3284984"/>
            <a:ext cx="2862077" cy="2862077"/>
          </a:xfrm>
          <a:prstGeom prst="rect">
            <a:avLst/>
          </a:prstGeom>
        </p:spPr>
      </p:pic>
      <p:sp>
        <p:nvSpPr>
          <p:cNvPr id="44" name="フローチャート: 処理 43">
            <a:extLst>
              <a:ext uri="{FF2B5EF4-FFF2-40B4-BE49-F238E27FC236}">
                <a16:creationId xmlns:a16="http://schemas.microsoft.com/office/drawing/2014/main" id="{C9E1D75A-CA54-992F-4D3D-CBD8A31EF075}"/>
              </a:ext>
            </a:extLst>
          </p:cNvPr>
          <p:cNvSpPr/>
          <p:nvPr/>
        </p:nvSpPr>
        <p:spPr>
          <a:xfrm>
            <a:off x="1810321" y="5218874"/>
            <a:ext cx="1357312" cy="416305"/>
          </a:xfrm>
          <a:prstGeom prst="flowChartProcess">
            <a:avLst/>
          </a:prstGeom>
          <a:solidFill>
            <a:schemeClr val="accent6">
              <a:lumMod val="20000"/>
              <a:lumOff val="80000"/>
              <a:alpha val="50000"/>
            </a:schemeClr>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テキスト ボックス 44">
            <a:extLst>
              <a:ext uri="{FF2B5EF4-FFF2-40B4-BE49-F238E27FC236}">
                <a16:creationId xmlns:a16="http://schemas.microsoft.com/office/drawing/2014/main" id="{77073D27-64F7-6343-306A-C07048AA15BD}"/>
              </a:ext>
            </a:extLst>
          </p:cNvPr>
          <p:cNvSpPr txBox="1"/>
          <p:nvPr/>
        </p:nvSpPr>
        <p:spPr>
          <a:xfrm>
            <a:off x="935530" y="3652968"/>
            <a:ext cx="2391914" cy="646331"/>
          </a:xfrm>
          <a:prstGeom prst="rect">
            <a:avLst/>
          </a:prstGeom>
          <a:noFill/>
        </p:spPr>
        <p:txBody>
          <a:bodyPr wrap="square" rtlCol="0">
            <a:spAutoFit/>
          </a:bodyPr>
          <a:lstStyle/>
          <a:p>
            <a:pPr algn="ctr"/>
            <a:r>
              <a:rPr lang="en-US" altLang="ja-JP" dirty="0"/>
              <a:t>Yahoo!</a:t>
            </a:r>
            <a:r>
              <a:rPr lang="ja-JP" altLang="en-US" dirty="0"/>
              <a:t>天気アプリ</a:t>
            </a:r>
            <a:endParaRPr lang="en-US" altLang="ja-JP" dirty="0"/>
          </a:p>
          <a:p>
            <a:pPr algn="ctr"/>
            <a:r>
              <a:rPr lang="ja-JP" altLang="en-US" dirty="0"/>
              <a:t>トップ 誘導枠</a:t>
            </a:r>
          </a:p>
        </p:txBody>
      </p:sp>
      <p:sp>
        <p:nvSpPr>
          <p:cNvPr id="46" name="テキスト ボックス 45">
            <a:extLst>
              <a:ext uri="{FF2B5EF4-FFF2-40B4-BE49-F238E27FC236}">
                <a16:creationId xmlns:a16="http://schemas.microsoft.com/office/drawing/2014/main" id="{45F0356E-8744-71CC-985F-EA407F9B57A3}"/>
              </a:ext>
            </a:extLst>
          </p:cNvPr>
          <p:cNvSpPr txBox="1"/>
          <p:nvPr/>
        </p:nvSpPr>
        <p:spPr>
          <a:xfrm>
            <a:off x="3719736" y="5467163"/>
            <a:ext cx="2275078" cy="646331"/>
          </a:xfrm>
          <a:prstGeom prst="rect">
            <a:avLst/>
          </a:prstGeom>
          <a:noFill/>
        </p:spPr>
        <p:txBody>
          <a:bodyPr wrap="square" rtlCol="0">
            <a:spAutoFit/>
          </a:bodyPr>
          <a:lstStyle/>
          <a:p>
            <a:r>
              <a:rPr lang="ja-JP" altLang="en-US" sz="1200" dirty="0"/>
              <a:t>・プッシュ通知</a:t>
            </a:r>
            <a:endParaRPr lang="en-US" altLang="ja-JP" sz="1200" dirty="0"/>
          </a:p>
          <a:p>
            <a:r>
              <a:rPr lang="ja-JP" altLang="en-US" sz="1200" dirty="0"/>
              <a:t>・</a:t>
            </a:r>
            <a:r>
              <a:rPr lang="en-US" altLang="ja-JP" sz="1200" dirty="0"/>
              <a:t>Yahoo!</a:t>
            </a:r>
            <a:r>
              <a:rPr lang="ja-JP" altLang="en-US" sz="1200" dirty="0"/>
              <a:t>トップページ</a:t>
            </a:r>
            <a:endParaRPr lang="en-US" altLang="ja-JP" sz="1200" dirty="0"/>
          </a:p>
          <a:p>
            <a:r>
              <a:rPr lang="ja-JP" altLang="en-US" sz="1200" dirty="0"/>
              <a:t>・</a:t>
            </a:r>
            <a:r>
              <a:rPr lang="en-US" altLang="ja-JP" sz="1200" dirty="0"/>
              <a:t>SNS</a:t>
            </a:r>
            <a:endParaRPr lang="ja-JP" altLang="en-US" sz="1200" dirty="0"/>
          </a:p>
        </p:txBody>
      </p:sp>
      <p:sp>
        <p:nvSpPr>
          <p:cNvPr id="47" name="フローチャート: 処理 46">
            <a:extLst>
              <a:ext uri="{FF2B5EF4-FFF2-40B4-BE49-F238E27FC236}">
                <a16:creationId xmlns:a16="http://schemas.microsoft.com/office/drawing/2014/main" id="{56A56CF4-7AC3-D8E6-BA0B-C5D92388947B}"/>
              </a:ext>
            </a:extLst>
          </p:cNvPr>
          <p:cNvSpPr/>
          <p:nvPr/>
        </p:nvSpPr>
        <p:spPr>
          <a:xfrm>
            <a:off x="3852864" y="3675825"/>
            <a:ext cx="1023936" cy="135316"/>
          </a:xfrm>
          <a:prstGeom prst="flowChartProcess">
            <a:avLst/>
          </a:prstGeom>
          <a:solidFill>
            <a:schemeClr val="accent6">
              <a:lumMod val="20000"/>
              <a:lumOff val="80000"/>
              <a:alpha val="50000"/>
            </a:schemeClr>
          </a:solid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8" name="直線コネクタ 47">
            <a:extLst>
              <a:ext uri="{FF2B5EF4-FFF2-40B4-BE49-F238E27FC236}">
                <a16:creationId xmlns:a16="http://schemas.microsoft.com/office/drawing/2014/main" id="{E68C30C0-D36C-8670-D58E-CC97050C7217}"/>
              </a:ext>
            </a:extLst>
          </p:cNvPr>
          <p:cNvCxnSpPr/>
          <p:nvPr/>
        </p:nvCxnSpPr>
        <p:spPr>
          <a:xfrm flipH="1">
            <a:off x="3909876" y="3495693"/>
            <a:ext cx="111" cy="555799"/>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D8C54150-B35C-EAC0-E9A3-CD0C8EDA15BF}"/>
              </a:ext>
            </a:extLst>
          </p:cNvPr>
          <p:cNvCxnSpPr/>
          <p:nvPr/>
        </p:nvCxnSpPr>
        <p:spPr>
          <a:xfrm flipH="1">
            <a:off x="4885435" y="3501008"/>
            <a:ext cx="7322" cy="110175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9257934D-D2D9-D559-1AD4-F7B587A2E5B2}"/>
              </a:ext>
            </a:extLst>
          </p:cNvPr>
          <p:cNvCxnSpPr/>
          <p:nvPr/>
        </p:nvCxnSpPr>
        <p:spPr>
          <a:xfrm flipH="1" flipV="1">
            <a:off x="3837363" y="3496898"/>
            <a:ext cx="1058487" cy="5842"/>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1" name="テキスト ボックス 50">
            <a:extLst>
              <a:ext uri="{FF2B5EF4-FFF2-40B4-BE49-F238E27FC236}">
                <a16:creationId xmlns:a16="http://schemas.microsoft.com/office/drawing/2014/main" id="{11F2647B-57A9-0AC4-F3E8-FA966B1A27C6}"/>
              </a:ext>
            </a:extLst>
          </p:cNvPr>
          <p:cNvSpPr txBox="1"/>
          <p:nvPr/>
        </p:nvSpPr>
        <p:spPr>
          <a:xfrm>
            <a:off x="3719736" y="2816404"/>
            <a:ext cx="2275078" cy="646331"/>
          </a:xfrm>
          <a:prstGeom prst="rect">
            <a:avLst/>
          </a:prstGeom>
          <a:noFill/>
        </p:spPr>
        <p:txBody>
          <a:bodyPr wrap="square" rtlCol="0">
            <a:spAutoFit/>
          </a:bodyPr>
          <a:lstStyle/>
          <a:p>
            <a:pPr algn="ctr"/>
            <a:r>
              <a:rPr lang="en-US" altLang="ja-JP" dirty="0"/>
              <a:t>Yahoo!</a:t>
            </a:r>
            <a:r>
              <a:rPr lang="ja-JP" altLang="en-US" dirty="0"/>
              <a:t>天気・災害</a:t>
            </a:r>
            <a:endParaRPr lang="en-US" altLang="ja-JP" dirty="0"/>
          </a:p>
          <a:p>
            <a:pPr algn="ctr"/>
            <a:r>
              <a:rPr lang="en-US" altLang="ja-JP" dirty="0"/>
              <a:t>web</a:t>
            </a:r>
            <a:r>
              <a:rPr lang="ja-JP" altLang="en-US" dirty="0"/>
              <a:t>トップや中面</a:t>
            </a:r>
          </a:p>
        </p:txBody>
      </p:sp>
      <p:grpSp>
        <p:nvGrpSpPr>
          <p:cNvPr id="55" name="グループ化 54">
            <a:extLst>
              <a:ext uri="{FF2B5EF4-FFF2-40B4-BE49-F238E27FC236}">
                <a16:creationId xmlns:a16="http://schemas.microsoft.com/office/drawing/2014/main" id="{D4125334-3FE8-8D02-EE1C-BD82EFC7B992}"/>
              </a:ext>
            </a:extLst>
          </p:cNvPr>
          <p:cNvGrpSpPr/>
          <p:nvPr/>
        </p:nvGrpSpPr>
        <p:grpSpPr>
          <a:xfrm>
            <a:off x="939645" y="1636633"/>
            <a:ext cx="10296525" cy="105872"/>
            <a:chOff x="939645" y="2109972"/>
            <a:chExt cx="10296525" cy="105872"/>
          </a:xfrm>
        </p:grpSpPr>
        <p:sp>
          <p:nvSpPr>
            <p:cNvPr id="56" name="フローチャート: 処理 55">
              <a:extLst>
                <a:ext uri="{FF2B5EF4-FFF2-40B4-BE49-F238E27FC236}">
                  <a16:creationId xmlns:a16="http://schemas.microsoft.com/office/drawing/2014/main" id="{B951608D-D06D-BFC2-CB10-1F5FE802AAC2}"/>
                </a:ext>
              </a:extLst>
            </p:cNvPr>
            <p:cNvSpPr/>
            <p:nvPr/>
          </p:nvSpPr>
          <p:spPr>
            <a:xfrm>
              <a:off x="939645" y="2109972"/>
              <a:ext cx="10286726" cy="105872"/>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7" name="フローチャート: 処理 56">
              <a:extLst>
                <a:ext uri="{FF2B5EF4-FFF2-40B4-BE49-F238E27FC236}">
                  <a16:creationId xmlns:a16="http://schemas.microsoft.com/office/drawing/2014/main" id="{5385017B-3D4C-813B-B40E-3EA9C8E7FD97}"/>
                </a:ext>
              </a:extLst>
            </p:cNvPr>
            <p:cNvSpPr/>
            <p:nvPr/>
          </p:nvSpPr>
          <p:spPr>
            <a:xfrm>
              <a:off x="9088269" y="2110074"/>
              <a:ext cx="2147901" cy="103823"/>
            </a:xfrm>
            <a:prstGeom prst="flowChartProcess">
              <a:avLst/>
            </a:prstGeom>
            <a:solidFill>
              <a:srgbClr val="00004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9786947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DF624-F6EC-ED06-BD77-36DD21B2DAFD}"/>
            </a:ext>
          </a:extLst>
        </p:cNvPr>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BE4B15F2-759C-3FAC-BEA0-19D9072EE5D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054A3DA2-F115-A1B3-64BC-A16A30A3AFBA}"/>
              </a:ext>
            </a:extLst>
          </p:cNvPr>
          <p:cNvSpPr>
            <a:spLocks noGrp="1"/>
          </p:cNvSpPr>
          <p:nvPr>
            <p:ph type="body" sz="quarter" idx="19"/>
          </p:nvPr>
        </p:nvSpPr>
        <p:spPr/>
        <p:txBody>
          <a:bodyPr/>
          <a:lstStyle/>
          <a:p>
            <a:r>
              <a:rPr lang="ja-JP" altLang="en-US"/>
              <a:t>商品スペック</a:t>
            </a:r>
          </a:p>
        </p:txBody>
      </p:sp>
      <p:sp>
        <p:nvSpPr>
          <p:cNvPr id="5" name="テキスト プレースホルダー 4">
            <a:extLst>
              <a:ext uri="{FF2B5EF4-FFF2-40B4-BE49-F238E27FC236}">
                <a16:creationId xmlns:a16="http://schemas.microsoft.com/office/drawing/2014/main" id="{1A8886E9-88D9-0CA0-BA05-A0AF9BAC1047}"/>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2" name="フッター プレースホルダー 1">
            <a:extLst>
              <a:ext uri="{FF2B5EF4-FFF2-40B4-BE49-F238E27FC236}">
                <a16:creationId xmlns:a16="http://schemas.microsoft.com/office/drawing/2014/main" id="{83A57D09-8908-8440-F0A0-91EA00781BBF}"/>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2382575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690FD6AD-FD3F-53A9-D2C2-FC6585B4ADEB}"/>
              </a:ext>
            </a:extLst>
          </p:cNvPr>
          <p:cNvSpPr>
            <a:spLocks noGrp="1"/>
          </p:cNvSpPr>
          <p:nvPr>
            <p:ph type="body" sz="quarter" idx="12"/>
          </p:nvPr>
        </p:nvSpPr>
        <p:spPr/>
        <p:txBody>
          <a:bodyPr/>
          <a:lstStyle/>
          <a:p>
            <a:pPr marL="0" indent="0">
              <a:buNone/>
            </a:pPr>
            <a:endParaRPr lang="ja-JP" altLang="en-US"/>
          </a:p>
        </p:txBody>
      </p:sp>
      <p:pic>
        <p:nvPicPr>
          <p:cNvPr id="8" name="図プレースホルダー 12" descr="アイコン&#10;&#10;自動的に生成された説明">
            <a:extLst>
              <a:ext uri="{FF2B5EF4-FFF2-40B4-BE49-F238E27FC236}">
                <a16:creationId xmlns:a16="http://schemas.microsoft.com/office/drawing/2014/main" id="{E3A099E4-2C57-4E42-086A-3A4DC505E7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テキスト プレースホルダー 4">
            <a:extLst>
              <a:ext uri="{FF2B5EF4-FFF2-40B4-BE49-F238E27FC236}">
                <a16:creationId xmlns:a16="http://schemas.microsoft.com/office/drawing/2014/main" id="{282223A5-9909-C136-D760-911AA415C6E1}"/>
              </a:ext>
            </a:extLst>
          </p:cNvPr>
          <p:cNvSpPr>
            <a:spLocks noGrp="1"/>
          </p:cNvSpPr>
          <p:nvPr>
            <p:ph type="body" sz="quarter" idx="10"/>
          </p:nvPr>
        </p:nvSpPr>
        <p:spPr/>
        <p:txBody>
          <a:bodyPr/>
          <a:lstStyle/>
          <a:p>
            <a:r>
              <a:rPr lang="ja-JP" altLang="en-US"/>
              <a:t>花粉情報</a:t>
            </a:r>
            <a:r>
              <a:rPr lang="en-US" altLang="ja-JP" dirty="0"/>
              <a:t>2026</a:t>
            </a:r>
            <a:r>
              <a:rPr lang="ja-JP" altLang="en-US"/>
              <a:t>の広告商品一覧（内容改定）</a:t>
            </a:r>
            <a:endParaRPr kumimoji="1" lang="ja-JP" altLang="en-US"/>
          </a:p>
        </p:txBody>
      </p:sp>
      <p:graphicFrame>
        <p:nvGraphicFramePr>
          <p:cNvPr id="9" name="表 8">
            <a:extLst>
              <a:ext uri="{FF2B5EF4-FFF2-40B4-BE49-F238E27FC236}">
                <a16:creationId xmlns:a16="http://schemas.microsoft.com/office/drawing/2014/main" id="{65FCF5AC-7C78-AC0F-0AB9-1D8A53DFA2B1}"/>
              </a:ext>
            </a:extLst>
          </p:cNvPr>
          <p:cNvGraphicFramePr>
            <a:graphicFrameLocks noGrp="1"/>
          </p:cNvGraphicFramePr>
          <p:nvPr>
            <p:extLst>
              <p:ext uri="{D42A27DB-BD31-4B8C-83A1-F6EECF244321}">
                <p14:modId xmlns:p14="http://schemas.microsoft.com/office/powerpoint/2010/main" val="1147278021"/>
              </p:ext>
            </p:extLst>
          </p:nvPr>
        </p:nvGraphicFramePr>
        <p:xfrm>
          <a:off x="741748" y="1506157"/>
          <a:ext cx="9670220" cy="3364547"/>
        </p:xfrm>
        <a:graphic>
          <a:graphicData uri="http://schemas.openxmlformats.org/drawingml/2006/table">
            <a:tbl>
              <a:tblPr firstRow="1" bandRow="1">
                <a:tableStyleId>{5C22544A-7EE6-4342-B048-85BDC9FD1C3A}</a:tableStyleId>
              </a:tblPr>
              <a:tblGrid>
                <a:gridCol w="855404">
                  <a:extLst>
                    <a:ext uri="{9D8B030D-6E8A-4147-A177-3AD203B41FA5}">
                      <a16:colId xmlns:a16="http://schemas.microsoft.com/office/drawing/2014/main" val="948615371"/>
                    </a:ext>
                  </a:extLst>
                </a:gridCol>
                <a:gridCol w="2773680">
                  <a:extLst>
                    <a:ext uri="{9D8B030D-6E8A-4147-A177-3AD203B41FA5}">
                      <a16:colId xmlns:a16="http://schemas.microsoft.com/office/drawing/2014/main" val="345389924"/>
                    </a:ext>
                  </a:extLst>
                </a:gridCol>
                <a:gridCol w="792480">
                  <a:extLst>
                    <a:ext uri="{9D8B030D-6E8A-4147-A177-3AD203B41FA5}">
                      <a16:colId xmlns:a16="http://schemas.microsoft.com/office/drawing/2014/main" val="2288047761"/>
                    </a:ext>
                  </a:extLst>
                </a:gridCol>
                <a:gridCol w="1877568">
                  <a:extLst>
                    <a:ext uri="{9D8B030D-6E8A-4147-A177-3AD203B41FA5}">
                      <a16:colId xmlns:a16="http://schemas.microsoft.com/office/drawing/2014/main" val="3335281036"/>
                    </a:ext>
                  </a:extLst>
                </a:gridCol>
                <a:gridCol w="792480">
                  <a:extLst>
                    <a:ext uri="{9D8B030D-6E8A-4147-A177-3AD203B41FA5}">
                      <a16:colId xmlns:a16="http://schemas.microsoft.com/office/drawing/2014/main" val="2292938418"/>
                    </a:ext>
                  </a:extLst>
                </a:gridCol>
                <a:gridCol w="1383792">
                  <a:extLst>
                    <a:ext uri="{9D8B030D-6E8A-4147-A177-3AD203B41FA5}">
                      <a16:colId xmlns:a16="http://schemas.microsoft.com/office/drawing/2014/main" val="408309708"/>
                    </a:ext>
                  </a:extLst>
                </a:gridCol>
                <a:gridCol w="1194816">
                  <a:extLst>
                    <a:ext uri="{9D8B030D-6E8A-4147-A177-3AD203B41FA5}">
                      <a16:colId xmlns:a16="http://schemas.microsoft.com/office/drawing/2014/main" val="386529603"/>
                    </a:ext>
                  </a:extLst>
                </a:gridCol>
              </a:tblGrid>
              <a:tr h="560860">
                <a:tc gridSpan="2">
                  <a:txBody>
                    <a:bodyPr/>
                    <a:lstStyle/>
                    <a:p>
                      <a:pPr algn="ctr"/>
                      <a:r>
                        <a:rPr kumimoji="1" lang="ja-JP" altLang="en-US" sz="1200"/>
                        <a:t>広告商品</a:t>
                      </a:r>
                      <a:endParaRPr kumimoji="1" lang="ja-JP" altLang="en-US" sz="12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hMerge="1">
                  <a:txBody>
                    <a:bodyPr/>
                    <a:lstStyle/>
                    <a:p>
                      <a:endParaRPr kumimoji="1" lang="ja-JP" altLang="en-US" sz="14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200" dirty="0"/>
                        <a:t>概要</a:t>
                      </a: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200" dirty="0">
                          <a:solidFill>
                            <a:schemeClr val="bg1"/>
                          </a:solidFill>
                        </a:rPr>
                        <a:t>掲載期間</a:t>
                      </a: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200">
                          <a:solidFill>
                            <a:schemeClr val="bg1"/>
                          </a:solidFill>
                        </a:rPr>
                        <a:t>販売枠数</a:t>
                      </a:r>
                      <a:endParaRPr kumimoji="1" lang="ja-JP" altLang="en-US" sz="1200" dirty="0">
                        <a:solidFill>
                          <a:schemeClr val="bg1"/>
                        </a:solidFill>
                      </a:endParaRP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200">
                          <a:solidFill>
                            <a:schemeClr val="bg1"/>
                          </a:solidFill>
                        </a:rPr>
                        <a:t>想定</a:t>
                      </a:r>
                      <a:r>
                        <a:rPr kumimoji="1" lang="en-US" altLang="ja-JP" sz="1200" dirty="0">
                          <a:solidFill>
                            <a:schemeClr val="bg1"/>
                          </a:solidFill>
                        </a:rPr>
                        <a:t>PV</a:t>
                      </a:r>
                      <a:endParaRPr kumimoji="1" lang="ja-JP" altLang="en-US" sz="1200" dirty="0">
                        <a:solidFill>
                          <a:schemeClr val="bg1"/>
                        </a:solidFill>
                      </a:endParaRP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tc>
                  <a:txBody>
                    <a:bodyPr/>
                    <a:lstStyle/>
                    <a:p>
                      <a:pPr algn="ctr"/>
                      <a:r>
                        <a:rPr kumimoji="1" lang="ja-JP" altLang="en-US" sz="1200" dirty="0">
                          <a:solidFill>
                            <a:schemeClr val="bg1"/>
                          </a:solidFill>
                        </a:rPr>
                        <a:t>料金</a:t>
                      </a:r>
                    </a:p>
                  </a:txBody>
                  <a:tcPr marL="36000" marR="36000" marT="36000" marB="36000" anchor="ctr">
                    <a:lnL w="3175" cap="flat" cmpd="sng" algn="ctr">
                      <a:solidFill>
                        <a:schemeClr val="bg1"/>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7F7F7F"/>
                    </a:solidFill>
                  </a:tcPr>
                </a:tc>
                <a:extLst>
                  <a:ext uri="{0D108BD9-81ED-4DB2-BD59-A6C34878D82A}">
                    <a16:rowId xmlns:a16="http://schemas.microsoft.com/office/drawing/2014/main" val="3112287265"/>
                  </a:ext>
                </a:extLst>
              </a:tr>
              <a:tr h="670087">
                <a:tc rowSpan="4">
                  <a:txBody>
                    <a:bodyPr/>
                    <a:lstStyle/>
                    <a:p>
                      <a:pPr algn="ctr"/>
                      <a:r>
                        <a:rPr kumimoji="1" lang="ja-JP" altLang="en-US" sz="1050" dirty="0">
                          <a:latin typeface="Meiryo" panose="020B0604030504040204" pitchFamily="34" charset="-128"/>
                          <a:ea typeface="Meiryo" panose="020B0604030504040204" pitchFamily="34" charset="-128"/>
                        </a:rPr>
                        <a:t>特集内</a:t>
                      </a:r>
                      <a:endParaRPr kumimoji="1" lang="en-US" altLang="ja-JP" sz="1050" dirty="0">
                        <a:latin typeface="Meiryo" panose="020B0604030504040204" pitchFamily="34" charset="-128"/>
                        <a:ea typeface="Meiryo" panose="020B0604030504040204" pitchFamily="34" charset="-128"/>
                      </a:endParaRPr>
                    </a:p>
                    <a:p>
                      <a:pPr algn="ctr"/>
                      <a:r>
                        <a:rPr kumimoji="1" lang="ja-JP" altLang="en-US" sz="1050" dirty="0">
                          <a:latin typeface="Meiryo" panose="020B0604030504040204" pitchFamily="34" charset="-128"/>
                          <a:ea typeface="Meiryo" panose="020B0604030504040204" pitchFamily="34" charset="-128"/>
                        </a:rPr>
                        <a:t>バナー</a:t>
                      </a: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l" fontAlgn="ctr">
                        <a:buNone/>
                      </a:pPr>
                      <a:r>
                        <a:rPr lang="en" sz="1050" b="0" i="0" u="none" strike="noStrike" dirty="0">
                          <a:solidFill>
                            <a:schemeClr val="tx1">
                              <a:lumMod val="75000"/>
                              <a:lumOff val="25000"/>
                            </a:schemeClr>
                          </a:solidFill>
                          <a:effectLst/>
                          <a:latin typeface="メイリオ" panose="020B0604030504040204" pitchFamily="34" charset="-128"/>
                          <a:ea typeface="メイリオ" panose="020B0604030504040204" pitchFamily="34" charset="-128"/>
                        </a:rPr>
                        <a:t>Yahoo!</a:t>
                      </a:r>
                      <a:r>
                        <a:rPr lang="ja-JP" altLang="en-US" sz="1050" b="0" i="0" u="none" strike="noStrike">
                          <a:solidFill>
                            <a:schemeClr val="tx1">
                              <a:lumMod val="75000"/>
                              <a:lumOff val="25000"/>
                            </a:schemeClr>
                          </a:solidFill>
                          <a:effectLst/>
                          <a:latin typeface="メイリオ" panose="020B0604030504040204" pitchFamily="34" charset="-128"/>
                          <a:ea typeface="メイリオ" panose="020B0604030504040204" pitchFamily="34" charset="-128"/>
                        </a:rPr>
                        <a:t>天気・災害　花粉情報</a:t>
                      </a:r>
                      <a:r>
                        <a:rPr lang="en-US" altLang="ja-JP" sz="1050" b="0" i="0" u="none" strike="noStrike" dirty="0">
                          <a:solidFill>
                            <a:schemeClr val="tx1">
                              <a:lumMod val="75000"/>
                              <a:lumOff val="25000"/>
                            </a:schemeClr>
                          </a:solidFill>
                          <a:effectLst/>
                          <a:latin typeface="メイリオ" panose="020B0604030504040204" pitchFamily="34" charset="-128"/>
                          <a:ea typeface="メイリオ" panose="020B0604030504040204" pitchFamily="34" charset="-128"/>
                        </a:rPr>
                        <a:t>2026</a:t>
                      </a:r>
                      <a:r>
                        <a:rPr lang="ja-JP" altLang="en-US" sz="1050" b="0" i="0" u="none" strike="noStrike">
                          <a:solidFill>
                            <a:schemeClr val="tx1">
                              <a:lumMod val="75000"/>
                              <a:lumOff val="25000"/>
                            </a:schemeClr>
                          </a:solidFill>
                          <a:effectLst/>
                          <a:latin typeface="メイリオ" panose="020B0604030504040204" pitchFamily="34" charset="-128"/>
                          <a:ea typeface="メイリオ" panose="020B0604030504040204" pitchFamily="34" charset="-128"/>
                        </a:rPr>
                        <a:t>　トップパネル</a:t>
                      </a:r>
                      <a:r>
                        <a:rPr lang="en-US" altLang="ja-JP" sz="1050" b="0" i="0" u="none" strike="noStrike" dirty="0">
                          <a:solidFill>
                            <a:schemeClr val="tx1">
                              <a:lumMod val="75000"/>
                              <a:lumOff val="25000"/>
                            </a:schemeClr>
                          </a:solidFill>
                          <a:effectLst/>
                          <a:latin typeface="メイリオ" panose="020B0604030504040204" pitchFamily="34" charset="-128"/>
                          <a:ea typeface="メイリオ" panose="020B0604030504040204" pitchFamily="34" charset="-128"/>
                        </a:rPr>
                        <a:t>&amp;</a:t>
                      </a:r>
                      <a:r>
                        <a:rPr lang="ja-JP" altLang="en-US" sz="1050" b="0" i="0" u="none" strike="noStrike">
                          <a:solidFill>
                            <a:schemeClr val="tx1">
                              <a:lumMod val="75000"/>
                              <a:lumOff val="25000"/>
                            </a:schemeClr>
                          </a:solidFill>
                          <a:effectLst/>
                          <a:latin typeface="メイリオ" panose="020B0604030504040204" pitchFamily="34" charset="-128"/>
                          <a:ea typeface="メイリオ" panose="020B0604030504040204" pitchFamily="34" charset="-128"/>
                        </a:rPr>
                        <a:t>プライムディスプレイ　</a:t>
                      </a:r>
                      <a:r>
                        <a:rPr lang="en" sz="1050" b="0" i="0" u="none" strike="noStrike" dirty="0">
                          <a:solidFill>
                            <a:schemeClr val="tx1">
                              <a:lumMod val="75000"/>
                              <a:lumOff val="25000"/>
                            </a:schemeClr>
                          </a:solidFill>
                          <a:effectLst/>
                          <a:latin typeface="メイリオ" panose="020B0604030504040204" pitchFamily="34" charset="-128"/>
                          <a:ea typeface="メイリオ" panose="020B0604030504040204" pitchFamily="34" charset="-128"/>
                        </a:rPr>
                        <a:t>MD（2</a:t>
                      </a:r>
                      <a:r>
                        <a:rPr lang="ja-JP" altLang="en-US" sz="1050" b="0" i="0" u="none" strike="noStrike">
                          <a:solidFill>
                            <a:schemeClr val="tx1">
                              <a:lumMod val="75000"/>
                              <a:lumOff val="25000"/>
                            </a:schemeClr>
                          </a:solidFill>
                          <a:effectLst/>
                          <a:latin typeface="メイリオ" panose="020B0604030504040204" pitchFamily="34" charset="-128"/>
                          <a:ea typeface="メイリオ" panose="020B0604030504040204" pitchFamily="34" charset="-128"/>
                        </a:rPr>
                        <a:t>月）</a:t>
                      </a:r>
                    </a:p>
                  </a:txBody>
                  <a:tcPr marL="9525" marR="9525" marT="9525"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rowSpan="4">
                  <a:txBody>
                    <a:bodyPr/>
                    <a:lstStyle/>
                    <a:p>
                      <a:pPr algn="ctr"/>
                      <a:r>
                        <a:rPr kumimoji="1" lang="en-US" altLang="ja-JP" sz="1050" dirty="0">
                          <a:latin typeface="Meiryo" panose="020B0604030504040204" pitchFamily="34" charset="-128"/>
                          <a:ea typeface="Meiryo" panose="020B0604030504040204" pitchFamily="34" charset="-128"/>
                        </a:rPr>
                        <a:t>p.15</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r>
                        <a:rPr kumimoji="1" lang="en-US" altLang="ja-JP" sz="1050" dirty="0">
                          <a:latin typeface="Meiryo" panose="020B0604030504040204" pitchFamily="34" charset="-128"/>
                          <a:ea typeface="Meiryo" panose="020B0604030504040204" pitchFamily="34" charset="-128"/>
                        </a:rPr>
                        <a:t>2026/2/1(</a:t>
                      </a:r>
                      <a:r>
                        <a:rPr kumimoji="1" lang="ja-JP" altLang="en-US" sz="1050">
                          <a:latin typeface="Meiryo" panose="020B0604030504040204" pitchFamily="34" charset="-128"/>
                          <a:ea typeface="Meiryo" panose="020B0604030504040204" pitchFamily="34" charset="-128"/>
                        </a:rPr>
                        <a:t>日</a:t>
                      </a:r>
                      <a:r>
                        <a:rPr kumimoji="1" lang="en-US" altLang="ja-JP" sz="1050" dirty="0">
                          <a:latin typeface="Meiryo" panose="020B0604030504040204" pitchFamily="34" charset="-128"/>
                          <a:ea typeface="Meiryo" panose="020B0604030504040204" pitchFamily="34" charset="-128"/>
                        </a:rPr>
                        <a:t>)〜2/28(</a:t>
                      </a:r>
                      <a:r>
                        <a:rPr kumimoji="1" lang="ja-JP" altLang="en-US" sz="1050">
                          <a:latin typeface="Meiryo" panose="020B0604030504040204" pitchFamily="34" charset="-128"/>
                          <a:ea typeface="Meiryo" panose="020B0604030504040204" pitchFamily="34" charset="-128"/>
                        </a:rPr>
                        <a:t>土</a:t>
                      </a:r>
                      <a:r>
                        <a:rPr kumimoji="1" lang="en-US" altLang="ja-JP" sz="1050" dirty="0">
                          <a:latin typeface="Meiryo" panose="020B0604030504040204" pitchFamily="34" charset="-128"/>
                          <a:ea typeface="Meiryo" panose="020B0604030504040204" pitchFamily="34" charset="-128"/>
                        </a:rPr>
                        <a:t>)</a:t>
                      </a:r>
                    </a:p>
                    <a:p>
                      <a:r>
                        <a:rPr kumimoji="1" lang="en-US" altLang="ja-JP" sz="900" dirty="0">
                          <a:latin typeface="Meiryo" panose="020B0604030504040204" pitchFamily="34" charset="-128"/>
                          <a:ea typeface="Meiryo" panose="020B0604030504040204" pitchFamily="34" charset="-128"/>
                        </a:rPr>
                        <a:t>※</a:t>
                      </a:r>
                      <a:r>
                        <a:rPr kumimoji="1" lang="ja-JP" altLang="en-US" sz="900">
                          <a:latin typeface="Meiryo" panose="020B0604030504040204" pitchFamily="34" charset="-128"/>
                          <a:ea typeface="Meiryo" panose="020B0604030504040204" pitchFamily="34" charset="-128"/>
                        </a:rPr>
                        <a:t>途中掲載開始可</a:t>
                      </a:r>
                      <a:endParaRPr kumimoji="1" lang="en-US" altLang="ja-JP" sz="900" dirty="0">
                        <a:latin typeface="Meiryo" panose="020B0604030504040204" pitchFamily="34" charset="-128"/>
                        <a:ea typeface="Meiryo" panose="020B0604030504040204" pitchFamily="34" charset="-128"/>
                      </a:endParaRPr>
                    </a:p>
                    <a:p>
                      <a:r>
                        <a:rPr kumimoji="1" lang="ja-JP" altLang="en-US" sz="1050">
                          <a:latin typeface="Meiryo" panose="020B0604030504040204" pitchFamily="34" charset="-128"/>
                          <a:ea typeface="Meiryo" panose="020B0604030504040204" pitchFamily="34" charset="-128"/>
                        </a:rPr>
                        <a:t>　</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ja-JP" altLang="en-US" sz="1050">
                          <a:latin typeface="Meiryo" panose="020B0604030504040204" pitchFamily="34" charset="-128"/>
                          <a:ea typeface="Meiryo" panose="020B0604030504040204" pitchFamily="34" charset="-128"/>
                        </a:rPr>
                        <a:t>全</a:t>
                      </a:r>
                      <a:r>
                        <a:rPr kumimoji="1" lang="en-US" altLang="ja-JP" sz="1050" dirty="0">
                          <a:latin typeface="Meiryo" panose="020B0604030504040204" pitchFamily="34" charset="-128"/>
                          <a:ea typeface="Meiryo" panose="020B0604030504040204" pitchFamily="34" charset="-128"/>
                        </a:rPr>
                        <a:t>8</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050" dirty="0">
                          <a:latin typeface="Meiryo" panose="020B0604030504040204" pitchFamily="34" charset="-128"/>
                          <a:ea typeface="Meiryo" panose="020B0604030504040204" pitchFamily="34" charset="-128"/>
                        </a:rPr>
                        <a:t>60</a:t>
                      </a:r>
                      <a:r>
                        <a:rPr kumimoji="1" lang="ja-JP" altLang="en-US" sz="1050">
                          <a:latin typeface="Meiryo" panose="020B0604030504040204" pitchFamily="34" charset="-128"/>
                          <a:ea typeface="Meiryo" panose="020B0604030504040204" pitchFamily="34" charset="-128"/>
                        </a:rPr>
                        <a:t>万</a:t>
                      </a:r>
                      <a:r>
                        <a:rPr kumimoji="1" lang="en-US" altLang="ja-JP" sz="1050" dirty="0">
                          <a:latin typeface="Meiryo" panose="020B0604030504040204" pitchFamily="34" charset="-128"/>
                          <a:ea typeface="Meiryo" panose="020B0604030504040204" pitchFamily="34" charset="-128"/>
                        </a:rPr>
                        <a:t>PV</a:t>
                      </a:r>
                      <a:r>
                        <a:rPr kumimoji="1" lang="ja-JP" altLang="en-US" sz="1050">
                          <a:latin typeface="Meiryo" panose="020B0604030504040204" pitchFamily="34" charset="-128"/>
                          <a:ea typeface="Meiryo" panose="020B0604030504040204" pitchFamily="34" charset="-128"/>
                        </a:rPr>
                        <a:t>想定</a:t>
                      </a:r>
                      <a:r>
                        <a:rPr kumimoji="1" lang="en-US" altLang="ja-JP" sz="1050" dirty="0">
                          <a:latin typeface="Meiryo" panose="020B0604030504040204" pitchFamily="34" charset="-128"/>
                          <a:ea typeface="Meiryo" panose="020B0604030504040204" pitchFamily="34" charset="-128"/>
                        </a:rPr>
                        <a:t>/</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050" dirty="0">
                          <a:latin typeface="Meiryo" panose="020B0604030504040204" pitchFamily="34" charset="-128"/>
                          <a:ea typeface="Meiryo" panose="020B0604030504040204" pitchFamily="34" charset="-128"/>
                        </a:rPr>
                        <a:t>50</a:t>
                      </a:r>
                      <a:r>
                        <a:rPr kumimoji="1" lang="ja-JP" altLang="en-US" sz="1050">
                          <a:latin typeface="Meiryo" panose="020B0604030504040204" pitchFamily="34" charset="-128"/>
                          <a:ea typeface="Meiryo" panose="020B0604030504040204" pitchFamily="34" charset="-128"/>
                        </a:rPr>
                        <a:t>万円</a:t>
                      </a:r>
                      <a:r>
                        <a:rPr kumimoji="1" lang="en-US" altLang="ja-JP" sz="1050" dirty="0">
                          <a:latin typeface="Meiryo" panose="020B0604030504040204" pitchFamily="34" charset="-128"/>
                          <a:ea typeface="Meiryo" panose="020B0604030504040204" pitchFamily="34" charset="-128"/>
                        </a:rPr>
                        <a:t>/</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2010722391"/>
                  </a:ext>
                </a:extLst>
              </a:tr>
              <a:tr h="652272">
                <a:tc vMerge="1">
                  <a:txBody>
                    <a:bodyPr/>
                    <a:lstStyle/>
                    <a:p>
                      <a:endParaRPr kumimoji="1" lang="ja-JP" altLang="en-US"/>
                    </a:p>
                  </a:txBody>
                  <a:tcPr/>
                </a:tc>
                <a:tc>
                  <a:txBody>
                    <a:bodyPr/>
                    <a:lstStyle/>
                    <a:p>
                      <a:pPr algn="l" fontAlgn="ctr">
                        <a:buNone/>
                      </a:pPr>
                      <a:r>
                        <a:rPr lang="en" altLang="ja-JP" sz="1050" b="0" i="0" u="none" strike="noStrike" dirty="0">
                          <a:solidFill>
                            <a:schemeClr val="tx1">
                              <a:lumMod val="75000"/>
                              <a:lumOff val="25000"/>
                            </a:schemeClr>
                          </a:solidFill>
                          <a:effectLst/>
                          <a:latin typeface="メイリオ" panose="020B0604030504040204" pitchFamily="34" charset="-128"/>
                          <a:ea typeface="+mn-ea"/>
                        </a:rPr>
                        <a:t>Yahoo!</a:t>
                      </a:r>
                      <a:r>
                        <a:rPr lang="ja-JP" altLang="en-US" sz="1050" b="0" i="0" u="none" strike="noStrike">
                          <a:solidFill>
                            <a:schemeClr val="tx1">
                              <a:lumMod val="75000"/>
                              <a:lumOff val="25000"/>
                            </a:schemeClr>
                          </a:solidFill>
                          <a:effectLst/>
                          <a:latin typeface="メイリオ" panose="020B0604030504040204" pitchFamily="34" charset="-128"/>
                          <a:ea typeface="+mn-ea"/>
                        </a:rPr>
                        <a:t>天気・災害　花粉情報</a:t>
                      </a:r>
                      <a:r>
                        <a:rPr lang="en-US" altLang="ja-JP" sz="1050" b="0" i="0" u="none" strike="noStrike" dirty="0">
                          <a:solidFill>
                            <a:schemeClr val="tx1">
                              <a:lumMod val="75000"/>
                              <a:lumOff val="25000"/>
                            </a:schemeClr>
                          </a:solidFill>
                          <a:effectLst/>
                          <a:latin typeface="メイリオ" panose="020B0604030504040204" pitchFamily="34" charset="-128"/>
                          <a:ea typeface="+mn-ea"/>
                        </a:rPr>
                        <a:t>2026</a:t>
                      </a:r>
                      <a:r>
                        <a:rPr lang="ja-JP" altLang="en-US" sz="1050" b="0" i="0" u="none" strike="noStrike">
                          <a:solidFill>
                            <a:schemeClr val="tx1">
                              <a:lumMod val="75000"/>
                              <a:lumOff val="25000"/>
                            </a:schemeClr>
                          </a:solidFill>
                          <a:effectLst/>
                          <a:latin typeface="メイリオ" panose="020B0604030504040204" pitchFamily="34" charset="-128"/>
                          <a:ea typeface="+mn-ea"/>
                        </a:rPr>
                        <a:t>　トップパネル</a:t>
                      </a:r>
                      <a:r>
                        <a:rPr lang="en-US" altLang="ja-JP" sz="1050" b="0" i="0" u="none" strike="noStrike" dirty="0">
                          <a:solidFill>
                            <a:schemeClr val="tx1">
                              <a:lumMod val="75000"/>
                              <a:lumOff val="25000"/>
                            </a:schemeClr>
                          </a:solidFill>
                          <a:effectLst/>
                          <a:latin typeface="メイリオ" panose="020B0604030504040204" pitchFamily="34" charset="-128"/>
                          <a:ea typeface="+mn-ea"/>
                        </a:rPr>
                        <a:t>&amp;</a:t>
                      </a:r>
                      <a:r>
                        <a:rPr lang="ja-JP" altLang="en-US" sz="1050" b="0" i="0" u="none" strike="noStrike">
                          <a:solidFill>
                            <a:schemeClr val="tx1">
                              <a:lumMod val="75000"/>
                              <a:lumOff val="25000"/>
                            </a:schemeClr>
                          </a:solidFill>
                          <a:effectLst/>
                          <a:latin typeface="メイリオ" panose="020B0604030504040204" pitchFamily="34" charset="-128"/>
                          <a:ea typeface="+mn-ea"/>
                        </a:rPr>
                        <a:t>プライムディスプレイ　</a:t>
                      </a:r>
                      <a:r>
                        <a:rPr lang="en" altLang="ja-JP" sz="1050" b="0" i="0" u="none" strike="noStrike" dirty="0">
                          <a:solidFill>
                            <a:schemeClr val="tx1">
                              <a:lumMod val="75000"/>
                              <a:lumOff val="25000"/>
                            </a:schemeClr>
                          </a:solidFill>
                          <a:effectLst/>
                          <a:latin typeface="メイリオ" panose="020B0604030504040204" pitchFamily="34" charset="-128"/>
                          <a:ea typeface="+mn-ea"/>
                        </a:rPr>
                        <a:t>MD（3</a:t>
                      </a:r>
                      <a:r>
                        <a:rPr lang="ja-JP" altLang="en-US" sz="1050" b="0" i="0" u="none" strike="noStrike">
                          <a:solidFill>
                            <a:schemeClr val="tx1">
                              <a:lumMod val="75000"/>
                              <a:lumOff val="25000"/>
                            </a:schemeClr>
                          </a:solidFill>
                          <a:effectLst/>
                          <a:latin typeface="メイリオ" panose="020B0604030504040204" pitchFamily="34" charset="-128"/>
                          <a:ea typeface="+mn-ea"/>
                        </a:rPr>
                        <a:t>月）</a:t>
                      </a:r>
                      <a:endParaRPr lang="ja-JP" altLang="en-US" sz="1050" b="0" i="0" u="none" strike="noStrike">
                        <a:solidFill>
                          <a:schemeClr val="tx1">
                            <a:lumMod val="75000"/>
                            <a:lumOff val="25000"/>
                          </a:schemeClr>
                        </a:solidFill>
                        <a:effectLst/>
                        <a:latin typeface="メイリオ" panose="020B0604030504040204" pitchFamily="34" charset="-128"/>
                        <a:ea typeface="メイリオ"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Meiryo" panose="020B0604030504040204" pitchFamily="34" charset="-128"/>
                          <a:ea typeface="Meiryo" panose="020B0604030504040204" pitchFamily="34" charset="-128"/>
                        </a:rPr>
                        <a:t>2026/3/1(</a:t>
                      </a:r>
                      <a:r>
                        <a:rPr kumimoji="1" lang="ja-JP" altLang="en-US" sz="1050">
                          <a:latin typeface="Meiryo" panose="020B0604030504040204" pitchFamily="34" charset="-128"/>
                          <a:ea typeface="Meiryo" panose="020B0604030504040204" pitchFamily="34" charset="-128"/>
                        </a:rPr>
                        <a:t>日</a:t>
                      </a:r>
                      <a:r>
                        <a:rPr kumimoji="1" lang="en-US" altLang="ja-JP" sz="1050">
                          <a:latin typeface="Meiryo" panose="020B0604030504040204" pitchFamily="34" charset="-128"/>
                          <a:ea typeface="Meiryo" panose="020B0604030504040204" pitchFamily="34" charset="-128"/>
                        </a:rPr>
                        <a:t>)〜3/31(</a:t>
                      </a:r>
                      <a:r>
                        <a:rPr kumimoji="1" lang="ja-JP" altLang="en-US" sz="1050">
                          <a:latin typeface="Meiryo" panose="020B0604030504040204" pitchFamily="34" charset="-128"/>
                          <a:ea typeface="Meiryo" panose="020B0604030504040204" pitchFamily="34" charset="-128"/>
                        </a:rPr>
                        <a:t>火</a:t>
                      </a:r>
                      <a:r>
                        <a:rPr kumimoji="1" lang="en-US" altLang="ja-JP" sz="1050">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a:latin typeface="Meiryo" panose="020B0604030504040204" pitchFamily="34" charset="-128"/>
                          <a:ea typeface="Meiryo" panose="020B0604030504040204" pitchFamily="34" charset="-128"/>
                        </a:rPr>
                        <a:t>※</a:t>
                      </a:r>
                      <a:r>
                        <a:rPr kumimoji="1" lang="ja-JP" altLang="en-US" sz="900">
                          <a:latin typeface="Meiryo" panose="020B0604030504040204" pitchFamily="34" charset="-128"/>
                          <a:ea typeface="Meiryo" panose="020B0604030504040204" pitchFamily="34" charset="-128"/>
                        </a:rPr>
                        <a:t>途中掲載開始可</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ja-JP" altLang="en-US" sz="1050">
                          <a:latin typeface="Meiryo" panose="020B0604030504040204" pitchFamily="34" charset="-128"/>
                          <a:ea typeface="Meiryo" panose="020B0604030504040204" pitchFamily="34" charset="-128"/>
                        </a:rPr>
                        <a:t>全</a:t>
                      </a:r>
                      <a:r>
                        <a:rPr kumimoji="1" lang="en-US" altLang="ja-JP" sz="1050">
                          <a:latin typeface="Meiryo" panose="020B0604030504040204" pitchFamily="34" charset="-128"/>
                          <a:ea typeface="Meiryo" panose="020B0604030504040204" pitchFamily="34" charset="-128"/>
                        </a:rPr>
                        <a:t>8</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050">
                          <a:latin typeface="Meiryo" panose="020B0604030504040204" pitchFamily="34" charset="-128"/>
                          <a:ea typeface="Meiryo" panose="020B0604030504040204" pitchFamily="34" charset="-128"/>
                        </a:rPr>
                        <a:t>150</a:t>
                      </a:r>
                      <a:r>
                        <a:rPr kumimoji="1" lang="ja-JP" altLang="en-US" sz="1050">
                          <a:latin typeface="Meiryo" panose="020B0604030504040204" pitchFamily="34" charset="-128"/>
                          <a:ea typeface="Meiryo" panose="020B0604030504040204" pitchFamily="34" charset="-128"/>
                        </a:rPr>
                        <a:t>万</a:t>
                      </a:r>
                      <a:r>
                        <a:rPr kumimoji="1" lang="en-US" altLang="ja-JP" sz="1050">
                          <a:latin typeface="Meiryo" panose="020B0604030504040204" pitchFamily="34" charset="-128"/>
                          <a:ea typeface="Meiryo" panose="020B0604030504040204" pitchFamily="34" charset="-128"/>
                        </a:rPr>
                        <a:t>PV</a:t>
                      </a:r>
                      <a:r>
                        <a:rPr kumimoji="1" lang="ja-JP" altLang="en-US" sz="1050">
                          <a:latin typeface="Meiryo" panose="020B0604030504040204" pitchFamily="34" charset="-128"/>
                          <a:ea typeface="Meiryo" panose="020B0604030504040204" pitchFamily="34" charset="-128"/>
                        </a:rPr>
                        <a:t>想定</a:t>
                      </a:r>
                      <a:r>
                        <a:rPr kumimoji="1" lang="en-US" altLang="ja-JP" sz="1050">
                          <a:latin typeface="Meiryo" panose="020B0604030504040204" pitchFamily="34" charset="-128"/>
                          <a:ea typeface="Meiryo" panose="020B0604030504040204" pitchFamily="34" charset="-128"/>
                        </a:rPr>
                        <a:t>/</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050" dirty="0">
                          <a:latin typeface="Meiryo" panose="020B0604030504040204" pitchFamily="34" charset="-128"/>
                          <a:ea typeface="Meiryo" panose="020B0604030504040204" pitchFamily="34" charset="-128"/>
                        </a:rPr>
                        <a:t>120</a:t>
                      </a:r>
                      <a:r>
                        <a:rPr kumimoji="1" lang="ja-JP" altLang="en-US" sz="1050">
                          <a:latin typeface="Meiryo" panose="020B0604030504040204" pitchFamily="34" charset="-128"/>
                          <a:ea typeface="Meiryo" panose="020B0604030504040204" pitchFamily="34" charset="-128"/>
                        </a:rPr>
                        <a:t>万円</a:t>
                      </a:r>
                      <a:r>
                        <a:rPr kumimoji="1" lang="en-US" altLang="ja-JP" sz="1050" dirty="0">
                          <a:latin typeface="Meiryo" panose="020B0604030504040204" pitchFamily="34" charset="-128"/>
                          <a:ea typeface="Meiryo" panose="020B0604030504040204" pitchFamily="34" charset="-128"/>
                        </a:rPr>
                        <a:t>/</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862377293"/>
                  </a:ext>
                </a:extLst>
              </a:tr>
              <a:tr h="713232">
                <a:tc vMerge="1">
                  <a:txBody>
                    <a:bodyPr/>
                    <a:lstStyle/>
                    <a:p>
                      <a:endParaRPr kumimoji="1" lang="ja-JP" altLang="en-US"/>
                    </a:p>
                  </a:txBody>
                  <a:tcPr/>
                </a:tc>
                <a:tc>
                  <a:txBody>
                    <a:bodyPr/>
                    <a:lstStyle/>
                    <a:p>
                      <a:pPr algn="l" fontAlgn="ctr">
                        <a:buNone/>
                      </a:pPr>
                      <a:r>
                        <a:rPr lang="en" altLang="ja-JP" sz="1050" b="0" i="0" u="none" strike="noStrike" dirty="0">
                          <a:solidFill>
                            <a:schemeClr val="tx1">
                              <a:lumMod val="75000"/>
                              <a:lumOff val="25000"/>
                            </a:schemeClr>
                          </a:solidFill>
                          <a:effectLst/>
                          <a:latin typeface="メイリオ" panose="020B0604030504040204" pitchFamily="34" charset="-128"/>
                          <a:ea typeface="+mn-ea"/>
                        </a:rPr>
                        <a:t>Yahoo!</a:t>
                      </a:r>
                      <a:r>
                        <a:rPr lang="ja-JP" altLang="en-US" sz="1050" b="0" i="0" u="none" strike="noStrike">
                          <a:solidFill>
                            <a:schemeClr val="tx1">
                              <a:lumMod val="75000"/>
                              <a:lumOff val="25000"/>
                            </a:schemeClr>
                          </a:solidFill>
                          <a:effectLst/>
                          <a:latin typeface="メイリオ" panose="020B0604030504040204" pitchFamily="34" charset="-128"/>
                          <a:ea typeface="+mn-ea"/>
                        </a:rPr>
                        <a:t>天気・災害　花粉情報</a:t>
                      </a:r>
                      <a:r>
                        <a:rPr lang="en-US" altLang="ja-JP" sz="1050" b="0" i="0" u="none" strike="noStrike" dirty="0">
                          <a:solidFill>
                            <a:schemeClr val="tx1">
                              <a:lumMod val="75000"/>
                              <a:lumOff val="25000"/>
                            </a:schemeClr>
                          </a:solidFill>
                          <a:effectLst/>
                          <a:latin typeface="メイリオ" panose="020B0604030504040204" pitchFamily="34" charset="-128"/>
                          <a:ea typeface="+mn-ea"/>
                        </a:rPr>
                        <a:t>2026</a:t>
                      </a:r>
                      <a:r>
                        <a:rPr lang="ja-JP" altLang="en-US" sz="1050" b="0" i="0" u="none" strike="noStrike">
                          <a:solidFill>
                            <a:schemeClr val="tx1">
                              <a:lumMod val="75000"/>
                              <a:lumOff val="25000"/>
                            </a:schemeClr>
                          </a:solidFill>
                          <a:effectLst/>
                          <a:latin typeface="メイリオ" panose="020B0604030504040204" pitchFamily="34" charset="-128"/>
                          <a:ea typeface="+mn-ea"/>
                        </a:rPr>
                        <a:t>　トップパネル</a:t>
                      </a:r>
                      <a:r>
                        <a:rPr lang="en-US" altLang="ja-JP" sz="1050" b="0" i="0" u="none" strike="noStrike" dirty="0">
                          <a:solidFill>
                            <a:schemeClr val="tx1">
                              <a:lumMod val="75000"/>
                              <a:lumOff val="25000"/>
                            </a:schemeClr>
                          </a:solidFill>
                          <a:effectLst/>
                          <a:latin typeface="メイリオ" panose="020B0604030504040204" pitchFamily="34" charset="-128"/>
                          <a:ea typeface="+mn-ea"/>
                        </a:rPr>
                        <a:t>&amp;</a:t>
                      </a:r>
                      <a:r>
                        <a:rPr lang="ja-JP" altLang="en-US" sz="1050" b="0" i="0" u="none" strike="noStrike">
                          <a:solidFill>
                            <a:schemeClr val="tx1">
                              <a:lumMod val="75000"/>
                              <a:lumOff val="25000"/>
                            </a:schemeClr>
                          </a:solidFill>
                          <a:effectLst/>
                          <a:latin typeface="メイリオ" panose="020B0604030504040204" pitchFamily="34" charset="-128"/>
                          <a:ea typeface="+mn-ea"/>
                        </a:rPr>
                        <a:t>プライムディスプレイ　</a:t>
                      </a:r>
                      <a:r>
                        <a:rPr lang="en" altLang="ja-JP" sz="1050" b="0" i="0" u="none" strike="noStrike" dirty="0">
                          <a:solidFill>
                            <a:schemeClr val="tx1">
                              <a:lumMod val="75000"/>
                              <a:lumOff val="25000"/>
                            </a:schemeClr>
                          </a:solidFill>
                          <a:effectLst/>
                          <a:latin typeface="メイリオ" panose="020B0604030504040204" pitchFamily="34" charset="-128"/>
                          <a:ea typeface="+mn-ea"/>
                        </a:rPr>
                        <a:t>MD（4</a:t>
                      </a:r>
                      <a:r>
                        <a:rPr lang="ja-JP" altLang="en-US" sz="1050" b="0" i="0" u="none" strike="noStrike">
                          <a:solidFill>
                            <a:schemeClr val="tx1">
                              <a:lumMod val="75000"/>
                              <a:lumOff val="25000"/>
                            </a:schemeClr>
                          </a:solidFill>
                          <a:effectLst/>
                          <a:latin typeface="メイリオ" panose="020B0604030504040204" pitchFamily="34" charset="-128"/>
                          <a:ea typeface="+mn-ea"/>
                        </a:rPr>
                        <a:t>月）</a:t>
                      </a:r>
                      <a:endParaRPr lang="ja-JP" altLang="en-US" sz="1050" b="0" i="0" u="none" strike="noStrike">
                        <a:solidFill>
                          <a:schemeClr val="tx1">
                            <a:lumMod val="75000"/>
                            <a:lumOff val="25000"/>
                          </a:schemeClr>
                        </a:solidFill>
                        <a:effectLst/>
                        <a:latin typeface="メイリオ" panose="020B0604030504040204" pitchFamily="34" charset="-128"/>
                        <a:ea typeface="メイリオ"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Meiryo" panose="020B0604030504040204" pitchFamily="34" charset="-128"/>
                          <a:ea typeface="Meiryo" panose="020B0604030504040204" pitchFamily="34" charset="-128"/>
                        </a:rPr>
                        <a:t>2026/4/1(</a:t>
                      </a:r>
                      <a:r>
                        <a:rPr kumimoji="1" lang="ja-JP" altLang="en-US" sz="1050">
                          <a:latin typeface="Meiryo" panose="020B0604030504040204" pitchFamily="34" charset="-128"/>
                          <a:ea typeface="Meiryo" panose="020B0604030504040204" pitchFamily="34" charset="-128"/>
                        </a:rPr>
                        <a:t>水</a:t>
                      </a:r>
                      <a:r>
                        <a:rPr kumimoji="1" lang="en-US" altLang="ja-JP" sz="1050">
                          <a:latin typeface="Meiryo" panose="020B0604030504040204" pitchFamily="34" charset="-128"/>
                          <a:ea typeface="Meiryo" panose="020B0604030504040204" pitchFamily="34" charset="-128"/>
                        </a:rPr>
                        <a:t>)〜4/30(</a:t>
                      </a:r>
                      <a:r>
                        <a:rPr kumimoji="1" lang="ja-JP" altLang="en-US" sz="1050">
                          <a:latin typeface="Meiryo" panose="020B0604030504040204" pitchFamily="34" charset="-128"/>
                          <a:ea typeface="Meiryo" panose="020B0604030504040204" pitchFamily="34" charset="-128"/>
                        </a:rPr>
                        <a:t>木</a:t>
                      </a:r>
                      <a:r>
                        <a:rPr kumimoji="1" lang="en-US" altLang="ja-JP" sz="1050">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a:latin typeface="Meiryo" panose="020B0604030504040204" pitchFamily="34" charset="-128"/>
                          <a:ea typeface="Meiryo" panose="020B0604030504040204" pitchFamily="34" charset="-128"/>
                        </a:rPr>
                        <a:t>※</a:t>
                      </a:r>
                      <a:r>
                        <a:rPr kumimoji="1" lang="ja-JP" altLang="en-US" sz="900">
                          <a:latin typeface="Meiryo" panose="020B0604030504040204" pitchFamily="34" charset="-128"/>
                          <a:ea typeface="Meiryo" panose="020B0604030504040204" pitchFamily="34" charset="-128"/>
                        </a:rPr>
                        <a:t>途中掲載開始可</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ja-JP" altLang="en-US" sz="1050">
                          <a:latin typeface="Meiryo" panose="020B0604030504040204" pitchFamily="34" charset="-128"/>
                          <a:ea typeface="Meiryo" panose="020B0604030504040204" pitchFamily="34" charset="-128"/>
                        </a:rPr>
                        <a:t>全</a:t>
                      </a:r>
                      <a:r>
                        <a:rPr kumimoji="1" lang="en-US" altLang="ja-JP" sz="1050">
                          <a:latin typeface="Meiryo" panose="020B0604030504040204" pitchFamily="34" charset="-128"/>
                          <a:ea typeface="Meiryo" panose="020B0604030504040204" pitchFamily="34" charset="-128"/>
                        </a:rPr>
                        <a:t>8</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050">
                          <a:latin typeface="Meiryo" panose="020B0604030504040204" pitchFamily="34" charset="-128"/>
                          <a:ea typeface="Meiryo" panose="020B0604030504040204" pitchFamily="34" charset="-128"/>
                        </a:rPr>
                        <a:t>150</a:t>
                      </a:r>
                      <a:r>
                        <a:rPr kumimoji="1" lang="ja-JP" altLang="en-US" sz="1050">
                          <a:latin typeface="Meiryo" panose="020B0604030504040204" pitchFamily="34" charset="-128"/>
                          <a:ea typeface="Meiryo" panose="020B0604030504040204" pitchFamily="34" charset="-128"/>
                        </a:rPr>
                        <a:t>万</a:t>
                      </a:r>
                      <a:r>
                        <a:rPr kumimoji="1" lang="en-US" altLang="ja-JP" sz="1050">
                          <a:latin typeface="Meiryo" panose="020B0604030504040204" pitchFamily="34" charset="-128"/>
                          <a:ea typeface="Meiryo" panose="020B0604030504040204" pitchFamily="34" charset="-128"/>
                        </a:rPr>
                        <a:t>PV</a:t>
                      </a:r>
                      <a:r>
                        <a:rPr kumimoji="1" lang="ja-JP" altLang="en-US" sz="1050">
                          <a:latin typeface="Meiryo" panose="020B0604030504040204" pitchFamily="34" charset="-128"/>
                          <a:ea typeface="Meiryo" panose="020B0604030504040204" pitchFamily="34" charset="-128"/>
                        </a:rPr>
                        <a:t>想定</a:t>
                      </a:r>
                      <a:r>
                        <a:rPr kumimoji="1" lang="en-US" altLang="ja-JP" sz="1050">
                          <a:latin typeface="Meiryo" panose="020B0604030504040204" pitchFamily="34" charset="-128"/>
                          <a:ea typeface="Meiryo" panose="020B0604030504040204" pitchFamily="34" charset="-128"/>
                        </a:rPr>
                        <a:t>/</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050" dirty="0">
                          <a:latin typeface="Meiryo" panose="020B0604030504040204" pitchFamily="34" charset="-128"/>
                          <a:ea typeface="Meiryo" panose="020B0604030504040204" pitchFamily="34" charset="-128"/>
                        </a:rPr>
                        <a:t>120</a:t>
                      </a:r>
                      <a:r>
                        <a:rPr kumimoji="1" lang="ja-JP" altLang="en-US" sz="1050">
                          <a:latin typeface="Meiryo" panose="020B0604030504040204" pitchFamily="34" charset="-128"/>
                          <a:ea typeface="Meiryo" panose="020B0604030504040204" pitchFamily="34" charset="-128"/>
                        </a:rPr>
                        <a:t>万円</a:t>
                      </a:r>
                      <a:r>
                        <a:rPr kumimoji="1" lang="en-US" altLang="ja-JP" sz="1050" dirty="0">
                          <a:latin typeface="Meiryo" panose="020B0604030504040204" pitchFamily="34" charset="-128"/>
                          <a:ea typeface="Meiryo" panose="020B0604030504040204" pitchFamily="34" charset="-128"/>
                        </a:rPr>
                        <a:t>/</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2695325281"/>
                  </a:ext>
                </a:extLst>
              </a:tr>
              <a:tr h="768096">
                <a:tc vMerge="1">
                  <a:txBody>
                    <a:bodyPr/>
                    <a:lstStyle/>
                    <a:p>
                      <a:endParaRPr kumimoji="1" lang="ja-JP" altLang="en-US"/>
                    </a:p>
                  </a:txBody>
                  <a:tcPr/>
                </a:tc>
                <a:tc>
                  <a:txBody>
                    <a:bodyPr/>
                    <a:lstStyle/>
                    <a:p>
                      <a:pPr algn="l" fontAlgn="ctr">
                        <a:buNone/>
                      </a:pPr>
                      <a:r>
                        <a:rPr lang="en" altLang="ja-JP" sz="1050" b="0" i="0" u="none" strike="noStrike" dirty="0">
                          <a:solidFill>
                            <a:schemeClr val="tx1">
                              <a:lumMod val="75000"/>
                              <a:lumOff val="25000"/>
                            </a:schemeClr>
                          </a:solidFill>
                          <a:effectLst/>
                          <a:latin typeface="メイリオ" panose="020B0604030504040204" pitchFamily="34" charset="-128"/>
                          <a:ea typeface="+mn-ea"/>
                        </a:rPr>
                        <a:t>Yahoo!</a:t>
                      </a:r>
                      <a:r>
                        <a:rPr lang="ja-JP" altLang="en-US" sz="1050" b="0" i="0" u="none" strike="noStrike">
                          <a:solidFill>
                            <a:schemeClr val="tx1">
                              <a:lumMod val="75000"/>
                              <a:lumOff val="25000"/>
                            </a:schemeClr>
                          </a:solidFill>
                          <a:effectLst/>
                          <a:latin typeface="メイリオ" panose="020B0604030504040204" pitchFamily="34" charset="-128"/>
                          <a:ea typeface="+mn-ea"/>
                        </a:rPr>
                        <a:t>天気・災害　花粉情報</a:t>
                      </a:r>
                      <a:r>
                        <a:rPr lang="en-US" altLang="ja-JP" sz="1050" b="0" i="0" u="none" strike="noStrike" dirty="0">
                          <a:solidFill>
                            <a:schemeClr val="tx1">
                              <a:lumMod val="75000"/>
                              <a:lumOff val="25000"/>
                            </a:schemeClr>
                          </a:solidFill>
                          <a:effectLst/>
                          <a:latin typeface="メイリオ" panose="020B0604030504040204" pitchFamily="34" charset="-128"/>
                          <a:ea typeface="+mn-ea"/>
                        </a:rPr>
                        <a:t>2026</a:t>
                      </a:r>
                      <a:r>
                        <a:rPr lang="ja-JP" altLang="en-US" sz="1050" b="0" i="0" u="none" strike="noStrike">
                          <a:solidFill>
                            <a:schemeClr val="tx1">
                              <a:lumMod val="75000"/>
                              <a:lumOff val="25000"/>
                            </a:schemeClr>
                          </a:solidFill>
                          <a:effectLst/>
                          <a:latin typeface="メイリオ" panose="020B0604030504040204" pitchFamily="34" charset="-128"/>
                          <a:ea typeface="+mn-ea"/>
                        </a:rPr>
                        <a:t>　トップパネル</a:t>
                      </a:r>
                      <a:r>
                        <a:rPr lang="en-US" altLang="ja-JP" sz="1050" b="0" i="0" u="none" strike="noStrike" dirty="0">
                          <a:solidFill>
                            <a:schemeClr val="tx1">
                              <a:lumMod val="75000"/>
                              <a:lumOff val="25000"/>
                            </a:schemeClr>
                          </a:solidFill>
                          <a:effectLst/>
                          <a:latin typeface="メイリオ" panose="020B0604030504040204" pitchFamily="34" charset="-128"/>
                          <a:ea typeface="+mn-ea"/>
                        </a:rPr>
                        <a:t>&amp;</a:t>
                      </a:r>
                      <a:r>
                        <a:rPr lang="ja-JP" altLang="en-US" sz="1050" b="0" i="0" u="none" strike="noStrike">
                          <a:solidFill>
                            <a:schemeClr val="tx1">
                              <a:lumMod val="75000"/>
                              <a:lumOff val="25000"/>
                            </a:schemeClr>
                          </a:solidFill>
                          <a:effectLst/>
                          <a:latin typeface="メイリオ" panose="020B0604030504040204" pitchFamily="34" charset="-128"/>
                          <a:ea typeface="+mn-ea"/>
                        </a:rPr>
                        <a:t>プライムディスプレイ　</a:t>
                      </a:r>
                      <a:r>
                        <a:rPr lang="en" altLang="ja-JP" sz="1050" b="0" i="0" u="none" strike="noStrike" dirty="0">
                          <a:solidFill>
                            <a:schemeClr val="tx1">
                              <a:lumMod val="75000"/>
                              <a:lumOff val="25000"/>
                            </a:schemeClr>
                          </a:solidFill>
                          <a:effectLst/>
                          <a:latin typeface="メイリオ" panose="020B0604030504040204" pitchFamily="34" charset="-128"/>
                          <a:ea typeface="+mn-ea"/>
                        </a:rPr>
                        <a:t>MD（5</a:t>
                      </a:r>
                      <a:r>
                        <a:rPr lang="ja-JP" altLang="en-US" sz="1050" b="0" i="0" u="none" strike="noStrike">
                          <a:solidFill>
                            <a:schemeClr val="tx1">
                              <a:lumMod val="75000"/>
                              <a:lumOff val="25000"/>
                            </a:schemeClr>
                          </a:solidFill>
                          <a:effectLst/>
                          <a:latin typeface="メイリオ" panose="020B0604030504040204" pitchFamily="34" charset="-128"/>
                          <a:ea typeface="+mn-ea"/>
                        </a:rPr>
                        <a:t>月）</a:t>
                      </a:r>
                      <a:endParaRPr lang="ja-JP" altLang="en-US" sz="1050" b="0" i="0" u="none" strike="noStrike">
                        <a:solidFill>
                          <a:schemeClr val="tx1">
                            <a:lumMod val="75000"/>
                            <a:lumOff val="25000"/>
                          </a:schemeClr>
                        </a:solidFill>
                        <a:effectLst/>
                        <a:latin typeface="メイリオ" panose="020B0604030504040204" pitchFamily="34" charset="-128"/>
                        <a:ea typeface="メイリオ"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Meiryo" panose="020B0604030504040204" pitchFamily="34" charset="-128"/>
                          <a:ea typeface="Meiryo" panose="020B0604030504040204" pitchFamily="34" charset="-128"/>
                        </a:rPr>
                        <a:t>2026/5/1(</a:t>
                      </a:r>
                      <a:r>
                        <a:rPr kumimoji="1" lang="ja-JP" altLang="en-US" sz="1050">
                          <a:latin typeface="Meiryo" panose="020B0604030504040204" pitchFamily="34" charset="-128"/>
                          <a:ea typeface="Meiryo" panose="020B0604030504040204" pitchFamily="34" charset="-128"/>
                        </a:rPr>
                        <a:t>金</a:t>
                      </a:r>
                      <a:r>
                        <a:rPr kumimoji="1" lang="en-US" altLang="ja-JP" sz="1050">
                          <a:latin typeface="Meiryo" panose="020B0604030504040204" pitchFamily="34" charset="-128"/>
                          <a:ea typeface="Meiryo" panose="020B0604030504040204" pitchFamily="34" charset="-128"/>
                        </a:rPr>
                        <a:t>)〜5/31(</a:t>
                      </a:r>
                      <a:r>
                        <a:rPr kumimoji="1" lang="ja-JP" altLang="en-US" sz="1050">
                          <a:latin typeface="Meiryo" panose="020B0604030504040204" pitchFamily="34" charset="-128"/>
                          <a:ea typeface="Meiryo" panose="020B0604030504040204" pitchFamily="34" charset="-128"/>
                        </a:rPr>
                        <a:t>日</a:t>
                      </a:r>
                      <a:r>
                        <a:rPr kumimoji="1" lang="en-US" altLang="ja-JP" sz="1050">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a:latin typeface="Meiryo" panose="020B0604030504040204" pitchFamily="34" charset="-128"/>
                          <a:ea typeface="Meiryo" panose="020B0604030504040204" pitchFamily="34" charset="-128"/>
                        </a:rPr>
                        <a:t>※</a:t>
                      </a:r>
                      <a:r>
                        <a:rPr kumimoji="1" lang="ja-JP" altLang="en-US" sz="900">
                          <a:latin typeface="Meiryo" panose="020B0604030504040204" pitchFamily="34" charset="-128"/>
                          <a:ea typeface="Meiryo" panose="020B0604030504040204" pitchFamily="34" charset="-128"/>
                        </a:rPr>
                        <a:t>途中掲載開始可</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ja-JP" altLang="en-US" sz="1050">
                          <a:latin typeface="Meiryo" panose="020B0604030504040204" pitchFamily="34" charset="-128"/>
                          <a:ea typeface="Meiryo" panose="020B0604030504040204" pitchFamily="34" charset="-128"/>
                        </a:rPr>
                        <a:t>全</a:t>
                      </a:r>
                      <a:r>
                        <a:rPr kumimoji="1" lang="en-US" altLang="ja-JP" sz="1050">
                          <a:latin typeface="Meiryo" panose="020B0604030504040204" pitchFamily="34" charset="-128"/>
                          <a:ea typeface="Meiryo" panose="020B0604030504040204" pitchFamily="34" charset="-128"/>
                        </a:rPr>
                        <a:t>8</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050">
                          <a:latin typeface="Meiryo" panose="020B0604030504040204" pitchFamily="34" charset="-128"/>
                          <a:ea typeface="Meiryo" panose="020B0604030504040204" pitchFamily="34" charset="-128"/>
                        </a:rPr>
                        <a:t>60</a:t>
                      </a:r>
                      <a:r>
                        <a:rPr kumimoji="1" lang="ja-JP" altLang="en-US" sz="1050">
                          <a:latin typeface="Meiryo" panose="020B0604030504040204" pitchFamily="34" charset="-128"/>
                          <a:ea typeface="Meiryo" panose="020B0604030504040204" pitchFamily="34" charset="-128"/>
                        </a:rPr>
                        <a:t>万</a:t>
                      </a:r>
                      <a:r>
                        <a:rPr kumimoji="1" lang="en-US" altLang="ja-JP" sz="1050">
                          <a:latin typeface="Meiryo" panose="020B0604030504040204" pitchFamily="34" charset="-128"/>
                          <a:ea typeface="Meiryo" panose="020B0604030504040204" pitchFamily="34" charset="-128"/>
                        </a:rPr>
                        <a:t>PV</a:t>
                      </a:r>
                      <a:r>
                        <a:rPr kumimoji="1" lang="ja-JP" altLang="en-US" sz="1050">
                          <a:latin typeface="Meiryo" panose="020B0604030504040204" pitchFamily="34" charset="-128"/>
                          <a:ea typeface="Meiryo" panose="020B0604030504040204" pitchFamily="34" charset="-128"/>
                        </a:rPr>
                        <a:t>想定</a:t>
                      </a:r>
                      <a:r>
                        <a:rPr kumimoji="1" lang="en-US" altLang="ja-JP" sz="1050">
                          <a:latin typeface="Meiryo" panose="020B0604030504040204" pitchFamily="34" charset="-128"/>
                          <a:ea typeface="Meiryo" panose="020B0604030504040204" pitchFamily="34" charset="-128"/>
                        </a:rPr>
                        <a:t>/</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tc>
                  <a:txBody>
                    <a:bodyPr/>
                    <a:lstStyle/>
                    <a:p>
                      <a:pPr algn="ctr"/>
                      <a:r>
                        <a:rPr kumimoji="1" lang="en-US" altLang="ja-JP" sz="1050" dirty="0">
                          <a:latin typeface="Meiryo" panose="020B0604030504040204" pitchFamily="34" charset="-128"/>
                          <a:ea typeface="Meiryo" panose="020B0604030504040204" pitchFamily="34" charset="-128"/>
                        </a:rPr>
                        <a:t>50</a:t>
                      </a:r>
                      <a:r>
                        <a:rPr kumimoji="1" lang="ja-JP" altLang="en-US" sz="1050">
                          <a:latin typeface="Meiryo" panose="020B0604030504040204" pitchFamily="34" charset="-128"/>
                          <a:ea typeface="Meiryo" panose="020B0604030504040204" pitchFamily="34" charset="-128"/>
                        </a:rPr>
                        <a:t>万円</a:t>
                      </a:r>
                      <a:r>
                        <a:rPr kumimoji="1" lang="en-US" altLang="ja-JP" sz="1050" dirty="0">
                          <a:latin typeface="Meiryo" panose="020B0604030504040204" pitchFamily="34" charset="-128"/>
                          <a:ea typeface="Meiryo" panose="020B0604030504040204" pitchFamily="34" charset="-128"/>
                        </a:rPr>
                        <a:t>/</a:t>
                      </a:r>
                      <a:r>
                        <a:rPr kumimoji="1" lang="ja-JP" altLang="en-US" sz="1050">
                          <a:latin typeface="Meiryo" panose="020B0604030504040204" pitchFamily="34" charset="-128"/>
                          <a:ea typeface="Meiryo" panose="020B0604030504040204" pitchFamily="34" charset="-128"/>
                        </a:rPr>
                        <a:t>枠</a:t>
                      </a:r>
                      <a:endParaRPr kumimoji="1" lang="ja-JP" altLang="en-US" sz="1050" dirty="0">
                        <a:latin typeface="Meiryo" panose="020B0604030504040204" pitchFamily="34" charset="-128"/>
                        <a:ea typeface="Meiryo" panose="020B0604030504040204" pitchFamily="34"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508863085"/>
                  </a:ext>
                </a:extLst>
              </a:tr>
            </a:tbl>
          </a:graphicData>
        </a:graphic>
      </p:graphicFrame>
      <p:sp>
        <p:nvSpPr>
          <p:cNvPr id="2" name="テキスト ボックス 1">
            <a:extLst>
              <a:ext uri="{FF2B5EF4-FFF2-40B4-BE49-F238E27FC236}">
                <a16:creationId xmlns:a16="http://schemas.microsoft.com/office/drawing/2014/main" id="{9F90BDE5-C199-FE64-2B9E-BE9FD13DD88E}"/>
              </a:ext>
            </a:extLst>
          </p:cNvPr>
          <p:cNvSpPr txBox="1"/>
          <p:nvPr/>
        </p:nvSpPr>
        <p:spPr>
          <a:xfrm>
            <a:off x="741748" y="1042049"/>
            <a:ext cx="6878806" cy="369332"/>
          </a:xfrm>
          <a:prstGeom prst="rect">
            <a:avLst/>
          </a:prstGeom>
          <a:noFill/>
        </p:spPr>
        <p:txBody>
          <a:bodyPr wrap="none" rtlCol="0">
            <a:spAutoFit/>
          </a:bodyPr>
          <a:lstStyle/>
          <a:p>
            <a:r>
              <a:rPr kumimoji="1" lang="ja-JP" altLang="en-US">
                <a:solidFill>
                  <a:srgbClr val="C00000"/>
                </a:solidFill>
              </a:rPr>
              <a:t>掲載期間を月間単位で購入な商品として内容改定いたしました。</a:t>
            </a:r>
          </a:p>
        </p:txBody>
      </p:sp>
    </p:spTree>
    <p:extLst>
      <p:ext uri="{BB962C8B-B14F-4D97-AF65-F5344CB8AC3E}">
        <p14:creationId xmlns:p14="http://schemas.microsoft.com/office/powerpoint/2010/main" val="1977144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42144-2E71-99CD-54A9-515AAA5F18C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DC135FB-B2FC-3AD0-62F8-A6E4B6299F1C}"/>
              </a:ext>
            </a:extLst>
          </p:cNvPr>
          <p:cNvSpPr>
            <a:spLocks noGrp="1"/>
          </p:cNvSpPr>
          <p:nvPr>
            <p:ph type="body" sz="quarter" idx="12"/>
          </p:nvPr>
        </p:nvSpPr>
        <p:spPr/>
        <p:txBody>
          <a:bodyPr/>
          <a:lstStyle/>
          <a:p>
            <a:pPr marL="0" indent="0">
              <a:buNone/>
            </a:pPr>
            <a:endParaRPr lang="ja-JP" altLang="en-US"/>
          </a:p>
        </p:txBody>
      </p:sp>
      <p:pic>
        <p:nvPicPr>
          <p:cNvPr id="8" name="図プレースホルダー 12" descr="アイコン&#10;&#10;自動的に生成された説明">
            <a:extLst>
              <a:ext uri="{FF2B5EF4-FFF2-40B4-BE49-F238E27FC236}">
                <a16:creationId xmlns:a16="http://schemas.microsoft.com/office/drawing/2014/main" id="{05398898-1A01-8BB4-D2D4-1231448DAF7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テキスト プレースホルダー 4">
            <a:extLst>
              <a:ext uri="{FF2B5EF4-FFF2-40B4-BE49-F238E27FC236}">
                <a16:creationId xmlns:a16="http://schemas.microsoft.com/office/drawing/2014/main" id="{1EA814E6-7853-A9FB-0F52-4296860067B1}"/>
              </a:ext>
            </a:extLst>
          </p:cNvPr>
          <p:cNvSpPr>
            <a:spLocks noGrp="1"/>
          </p:cNvSpPr>
          <p:nvPr>
            <p:ph type="body" sz="quarter" idx="10"/>
          </p:nvPr>
        </p:nvSpPr>
        <p:spPr/>
        <p:txBody>
          <a:bodyPr/>
          <a:lstStyle/>
          <a:p>
            <a:r>
              <a:rPr lang="ja-JP" altLang="en-US"/>
              <a:t>広告商品 概要（特集内バナー）</a:t>
            </a:r>
            <a:endParaRPr lang="ja-JP" altLang="en-US" dirty="0"/>
          </a:p>
        </p:txBody>
      </p:sp>
      <p:grpSp>
        <p:nvGrpSpPr>
          <p:cNvPr id="2" name="グループ化 1">
            <a:extLst>
              <a:ext uri="{FF2B5EF4-FFF2-40B4-BE49-F238E27FC236}">
                <a16:creationId xmlns:a16="http://schemas.microsoft.com/office/drawing/2014/main" id="{377588BC-5FD9-6BCC-AEA8-9E5CFC594127}"/>
              </a:ext>
            </a:extLst>
          </p:cNvPr>
          <p:cNvGrpSpPr/>
          <p:nvPr/>
        </p:nvGrpSpPr>
        <p:grpSpPr>
          <a:xfrm>
            <a:off x="839336" y="3933056"/>
            <a:ext cx="3528471" cy="2468190"/>
            <a:chOff x="695400" y="3861048"/>
            <a:chExt cx="3672408" cy="2592288"/>
          </a:xfrm>
        </p:grpSpPr>
        <p:pic>
          <p:nvPicPr>
            <p:cNvPr id="4" name="図 3">
              <a:extLst>
                <a:ext uri="{FF2B5EF4-FFF2-40B4-BE49-F238E27FC236}">
                  <a16:creationId xmlns:a16="http://schemas.microsoft.com/office/drawing/2014/main" id="{CF239E9A-B283-F2B4-F39D-2FE1116AF1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9456" y="3861048"/>
              <a:ext cx="2707723" cy="2592288"/>
            </a:xfrm>
            <a:prstGeom prst="rect">
              <a:avLst/>
            </a:prstGeom>
          </p:spPr>
        </p:pic>
        <p:sp>
          <p:nvSpPr>
            <p:cNvPr id="6" name="フローチャート: 処理 5">
              <a:extLst>
                <a:ext uri="{FF2B5EF4-FFF2-40B4-BE49-F238E27FC236}">
                  <a16:creationId xmlns:a16="http://schemas.microsoft.com/office/drawing/2014/main" id="{680C138F-2190-C528-BCFE-C8AE53B4A555}"/>
                </a:ext>
              </a:extLst>
            </p:cNvPr>
            <p:cNvSpPr/>
            <p:nvPr/>
          </p:nvSpPr>
          <p:spPr>
            <a:xfrm>
              <a:off x="2021893" y="3953527"/>
              <a:ext cx="874843" cy="144928"/>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フローチャート: 処理 6">
              <a:extLst>
                <a:ext uri="{FF2B5EF4-FFF2-40B4-BE49-F238E27FC236}">
                  <a16:creationId xmlns:a16="http://schemas.microsoft.com/office/drawing/2014/main" id="{5C46F819-9972-9AFF-1EEE-C38090A2A019}"/>
                </a:ext>
              </a:extLst>
            </p:cNvPr>
            <p:cNvSpPr/>
            <p:nvPr/>
          </p:nvSpPr>
          <p:spPr>
            <a:xfrm>
              <a:off x="1584471" y="4154930"/>
              <a:ext cx="874843" cy="72008"/>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フローチャート: 処理 8">
              <a:extLst>
                <a:ext uri="{FF2B5EF4-FFF2-40B4-BE49-F238E27FC236}">
                  <a16:creationId xmlns:a16="http://schemas.microsoft.com/office/drawing/2014/main" id="{5EFF472E-694B-3A13-64B1-424C981505B2}"/>
                </a:ext>
              </a:extLst>
            </p:cNvPr>
            <p:cNvSpPr/>
            <p:nvPr/>
          </p:nvSpPr>
          <p:spPr>
            <a:xfrm>
              <a:off x="3050636" y="4055253"/>
              <a:ext cx="874843" cy="2358016"/>
            </a:xfrm>
            <a:prstGeom prst="flowChartProcess">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フローチャート: 処理 9">
              <a:extLst>
                <a:ext uri="{FF2B5EF4-FFF2-40B4-BE49-F238E27FC236}">
                  <a16:creationId xmlns:a16="http://schemas.microsoft.com/office/drawing/2014/main" id="{E8C17B1C-657B-35DE-F970-5E50A7BECB54}"/>
                </a:ext>
              </a:extLst>
            </p:cNvPr>
            <p:cNvSpPr/>
            <p:nvPr/>
          </p:nvSpPr>
          <p:spPr>
            <a:xfrm>
              <a:off x="695400" y="3861048"/>
              <a:ext cx="3672408" cy="2592288"/>
            </a:xfrm>
            <a:prstGeom prst="flowChartProcess">
              <a:avLst/>
            </a:prstGeom>
            <a:noFill/>
            <a:ln w="9525">
              <a:solidFill>
                <a:srgbClr val="00004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 name="図 10">
              <a:extLst>
                <a:ext uri="{FF2B5EF4-FFF2-40B4-BE49-F238E27FC236}">
                  <a16:creationId xmlns:a16="http://schemas.microsoft.com/office/drawing/2014/main" id="{24CE2725-1E07-4C4C-02AC-06792BA800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67369" y="5681580"/>
              <a:ext cx="741108" cy="766210"/>
            </a:xfrm>
            <a:prstGeom prst="rect">
              <a:avLst/>
            </a:prstGeom>
          </p:spPr>
        </p:pic>
        <p:sp>
          <p:nvSpPr>
            <p:cNvPr id="12" name="フローチャート: 処理 11">
              <a:extLst>
                <a:ext uri="{FF2B5EF4-FFF2-40B4-BE49-F238E27FC236}">
                  <a16:creationId xmlns:a16="http://schemas.microsoft.com/office/drawing/2014/main" id="{3A59DA65-D29A-6E65-70DC-A5D336514D67}"/>
                </a:ext>
              </a:extLst>
            </p:cNvPr>
            <p:cNvSpPr/>
            <p:nvPr/>
          </p:nvSpPr>
          <p:spPr>
            <a:xfrm>
              <a:off x="3045316" y="4261022"/>
              <a:ext cx="745288" cy="1386003"/>
            </a:xfrm>
            <a:prstGeom prst="flowChartProcess">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A2192BAF-E98D-7218-51EB-BF56ECAE6C5C}"/>
                </a:ext>
              </a:extLst>
            </p:cNvPr>
            <p:cNvSpPr txBox="1"/>
            <p:nvPr/>
          </p:nvSpPr>
          <p:spPr>
            <a:xfrm>
              <a:off x="3089786" y="4787860"/>
              <a:ext cx="1224136" cy="387902"/>
            </a:xfrm>
            <a:prstGeom prst="rect">
              <a:avLst/>
            </a:prstGeom>
            <a:noFill/>
          </p:spPr>
          <p:txBody>
            <a:bodyPr wrap="square" rtlCol="0">
              <a:spAutoFit/>
            </a:bodyPr>
            <a:lstStyle/>
            <a:p>
              <a:pPr algn="l"/>
              <a:r>
                <a:rPr kumimoji="1" lang="ja-JP" altLang="en-US" b="1" dirty="0">
                  <a:solidFill>
                    <a:schemeClr val="bg1"/>
                  </a:solidFill>
                </a:rPr>
                <a:t>広告</a:t>
              </a:r>
            </a:p>
          </p:txBody>
        </p:sp>
      </p:grpSp>
      <p:pic>
        <p:nvPicPr>
          <p:cNvPr id="14" name="図 13">
            <a:extLst>
              <a:ext uri="{FF2B5EF4-FFF2-40B4-BE49-F238E27FC236}">
                <a16:creationId xmlns:a16="http://schemas.microsoft.com/office/drawing/2014/main" id="{1465F18D-48E5-D8DE-8EE8-D89E9DEA04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8095" y="2482430"/>
            <a:ext cx="1861276" cy="1338172"/>
          </a:xfrm>
          <a:prstGeom prst="rect">
            <a:avLst/>
          </a:prstGeom>
        </p:spPr>
      </p:pic>
      <p:pic>
        <p:nvPicPr>
          <p:cNvPr id="15" name="図 14">
            <a:extLst>
              <a:ext uri="{FF2B5EF4-FFF2-40B4-BE49-F238E27FC236}">
                <a16:creationId xmlns:a16="http://schemas.microsoft.com/office/drawing/2014/main" id="{E9215D6B-88CA-0725-978A-2C460CA7F1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7163" y="1046191"/>
            <a:ext cx="1878637" cy="440402"/>
          </a:xfrm>
          <a:prstGeom prst="rect">
            <a:avLst/>
          </a:prstGeom>
        </p:spPr>
      </p:pic>
      <p:sp>
        <p:nvSpPr>
          <p:cNvPr id="16" name="フローチャート: 処理 15">
            <a:extLst>
              <a:ext uri="{FF2B5EF4-FFF2-40B4-BE49-F238E27FC236}">
                <a16:creationId xmlns:a16="http://schemas.microsoft.com/office/drawing/2014/main" id="{68F9CBDF-5627-C10D-6446-B63384676A93}"/>
              </a:ext>
            </a:extLst>
          </p:cNvPr>
          <p:cNvSpPr/>
          <p:nvPr/>
        </p:nvSpPr>
        <p:spPr>
          <a:xfrm>
            <a:off x="2530114" y="1534362"/>
            <a:ext cx="1667174" cy="935883"/>
          </a:xfrm>
          <a:prstGeom prst="flowChartProcess">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フローチャート: 処理 16">
            <a:extLst>
              <a:ext uri="{FF2B5EF4-FFF2-40B4-BE49-F238E27FC236}">
                <a16:creationId xmlns:a16="http://schemas.microsoft.com/office/drawing/2014/main" id="{8A566B04-1F01-6BDC-72DC-5ACD01C33AE8}"/>
              </a:ext>
            </a:extLst>
          </p:cNvPr>
          <p:cNvSpPr/>
          <p:nvPr/>
        </p:nvSpPr>
        <p:spPr>
          <a:xfrm>
            <a:off x="2428645" y="1047842"/>
            <a:ext cx="1863986" cy="2772759"/>
          </a:xfrm>
          <a:prstGeom prst="flowChartProcess">
            <a:avLst/>
          </a:prstGeom>
          <a:noFill/>
          <a:ln w="9525">
            <a:solidFill>
              <a:srgbClr val="00004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テキスト ボックス 17">
            <a:extLst>
              <a:ext uri="{FF2B5EF4-FFF2-40B4-BE49-F238E27FC236}">
                <a16:creationId xmlns:a16="http://schemas.microsoft.com/office/drawing/2014/main" id="{A635950E-0458-DEBB-DDDA-752B06B81F40}"/>
              </a:ext>
            </a:extLst>
          </p:cNvPr>
          <p:cNvSpPr txBox="1"/>
          <p:nvPr/>
        </p:nvSpPr>
        <p:spPr>
          <a:xfrm>
            <a:off x="3003525" y="1856995"/>
            <a:ext cx="722170" cy="369332"/>
          </a:xfrm>
          <a:prstGeom prst="rect">
            <a:avLst/>
          </a:prstGeom>
          <a:noFill/>
        </p:spPr>
        <p:txBody>
          <a:bodyPr wrap="square" rtlCol="0">
            <a:spAutoFit/>
          </a:bodyPr>
          <a:lstStyle/>
          <a:p>
            <a:pPr algn="l"/>
            <a:r>
              <a:rPr kumimoji="1" lang="ja-JP" altLang="en-US" b="1" dirty="0">
                <a:solidFill>
                  <a:schemeClr val="bg1"/>
                </a:solidFill>
              </a:rPr>
              <a:t>広告</a:t>
            </a:r>
          </a:p>
        </p:txBody>
      </p:sp>
      <p:sp>
        <p:nvSpPr>
          <p:cNvPr id="19" name="テキスト ボックス 18">
            <a:extLst>
              <a:ext uri="{FF2B5EF4-FFF2-40B4-BE49-F238E27FC236}">
                <a16:creationId xmlns:a16="http://schemas.microsoft.com/office/drawing/2014/main" id="{122298F9-D27A-011A-4A20-38A02467CBD9}"/>
              </a:ext>
            </a:extLst>
          </p:cNvPr>
          <p:cNvSpPr txBox="1"/>
          <p:nvPr/>
        </p:nvSpPr>
        <p:spPr>
          <a:xfrm>
            <a:off x="4727848" y="1124744"/>
            <a:ext cx="2520280" cy="338554"/>
          </a:xfrm>
          <a:prstGeom prst="rect">
            <a:avLst/>
          </a:prstGeom>
          <a:noFill/>
        </p:spPr>
        <p:txBody>
          <a:bodyPr wrap="square" rtlCol="0">
            <a:spAutoFit/>
          </a:bodyPr>
          <a:lstStyle/>
          <a:p>
            <a:pPr algn="l"/>
            <a:r>
              <a:rPr kumimoji="1" lang="ja-JP" altLang="en-US" sz="1600" b="1" dirty="0">
                <a:latin typeface="Meiryo" panose="020B0604030504040204" pitchFamily="34" charset="-128"/>
                <a:ea typeface="Meiryo" panose="020B0604030504040204" pitchFamily="34" charset="-128"/>
              </a:rPr>
              <a:t>掲載期間</a:t>
            </a:r>
          </a:p>
        </p:txBody>
      </p:sp>
      <p:sp>
        <p:nvSpPr>
          <p:cNvPr id="20" name="テキスト ボックス 19">
            <a:extLst>
              <a:ext uri="{FF2B5EF4-FFF2-40B4-BE49-F238E27FC236}">
                <a16:creationId xmlns:a16="http://schemas.microsoft.com/office/drawing/2014/main" id="{12ACBF8C-1A0C-6BBD-FF45-BE5CD98B1445}"/>
              </a:ext>
            </a:extLst>
          </p:cNvPr>
          <p:cNvSpPr txBox="1"/>
          <p:nvPr/>
        </p:nvSpPr>
        <p:spPr>
          <a:xfrm>
            <a:off x="6240016" y="1125276"/>
            <a:ext cx="4440195" cy="338554"/>
          </a:xfrm>
          <a:prstGeom prst="rect">
            <a:avLst/>
          </a:prstGeom>
          <a:noFill/>
        </p:spPr>
        <p:txBody>
          <a:bodyPr wrap="square" rtlCol="0">
            <a:spAutoFit/>
          </a:bodyPr>
          <a:lstStyle/>
          <a:p>
            <a:r>
              <a:rPr kumimoji="1" lang="en-US" altLang="ja-JP" sz="1600" dirty="0">
                <a:latin typeface="Meiryo" panose="020B0604030504040204" pitchFamily="34" charset="-128"/>
                <a:ea typeface="Meiryo" panose="020B0604030504040204" pitchFamily="34" charset="-128"/>
              </a:rPr>
              <a:t>2026/2/1</a:t>
            </a:r>
            <a:r>
              <a:rPr kumimoji="1" lang="ja-JP" altLang="en-US" sz="1600">
                <a:latin typeface="Meiryo" panose="020B0604030504040204" pitchFamily="34" charset="-128"/>
                <a:ea typeface="Meiryo" panose="020B0604030504040204" pitchFamily="34" charset="-128"/>
              </a:rPr>
              <a:t>（日）～</a:t>
            </a:r>
            <a:r>
              <a:rPr kumimoji="1" lang="en-US" altLang="ja-JP" sz="1600" dirty="0">
                <a:latin typeface="Meiryo" panose="020B0604030504040204" pitchFamily="34" charset="-128"/>
                <a:ea typeface="Meiryo" panose="020B0604030504040204" pitchFamily="34" charset="-128"/>
              </a:rPr>
              <a:t>2026/5/31</a:t>
            </a:r>
            <a:r>
              <a:rPr kumimoji="1" lang="ja-JP" altLang="en-US" sz="1600">
                <a:latin typeface="Meiryo" panose="020B0604030504040204" pitchFamily="34" charset="-128"/>
                <a:ea typeface="Meiryo" panose="020B0604030504040204" pitchFamily="34" charset="-128"/>
              </a:rPr>
              <a:t>（日）</a:t>
            </a:r>
            <a:endParaRPr kumimoji="1" lang="ja-JP" altLang="en-US" sz="1600" dirty="0">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4B4883D0-5E70-1DAC-4125-8A297358E7F9}"/>
              </a:ext>
            </a:extLst>
          </p:cNvPr>
          <p:cNvSpPr txBox="1"/>
          <p:nvPr/>
        </p:nvSpPr>
        <p:spPr>
          <a:xfrm>
            <a:off x="4727848" y="1669062"/>
            <a:ext cx="2520280" cy="338554"/>
          </a:xfrm>
          <a:prstGeom prst="rect">
            <a:avLst/>
          </a:prstGeom>
          <a:noFill/>
        </p:spPr>
        <p:txBody>
          <a:bodyPr wrap="square" rtlCol="0">
            <a:spAutoFit/>
          </a:bodyPr>
          <a:lstStyle/>
          <a:p>
            <a:pPr algn="l"/>
            <a:r>
              <a:rPr kumimoji="1" lang="ja-JP" altLang="en-US" sz="1600" b="1" dirty="0">
                <a:latin typeface="Meiryo" panose="020B0604030504040204" pitchFamily="34" charset="-128"/>
                <a:ea typeface="Meiryo" panose="020B0604030504040204" pitchFamily="34" charset="-128"/>
              </a:rPr>
              <a:t>掲載場所</a:t>
            </a:r>
          </a:p>
        </p:txBody>
      </p:sp>
      <p:sp>
        <p:nvSpPr>
          <p:cNvPr id="22" name="テキスト ボックス 21">
            <a:extLst>
              <a:ext uri="{FF2B5EF4-FFF2-40B4-BE49-F238E27FC236}">
                <a16:creationId xmlns:a16="http://schemas.microsoft.com/office/drawing/2014/main" id="{60ED40E9-C61F-7135-6AAE-4698528F5CB8}"/>
              </a:ext>
            </a:extLst>
          </p:cNvPr>
          <p:cNvSpPr txBox="1"/>
          <p:nvPr/>
        </p:nvSpPr>
        <p:spPr>
          <a:xfrm>
            <a:off x="6240016" y="1669594"/>
            <a:ext cx="5472559" cy="830997"/>
          </a:xfrm>
          <a:prstGeom prst="rect">
            <a:avLst/>
          </a:prstGeom>
          <a:noFill/>
        </p:spPr>
        <p:txBody>
          <a:bodyPr wrap="square" rtlCol="0">
            <a:spAutoFit/>
          </a:bodyPr>
          <a:lstStyle/>
          <a:p>
            <a:pPr algn="l"/>
            <a:r>
              <a:rPr kumimoji="1" lang="en-US" altLang="ja-JP" sz="1600" dirty="0">
                <a:latin typeface="Meiryo" panose="020B0604030504040204" pitchFamily="34" charset="-128"/>
                <a:ea typeface="Meiryo" panose="020B0604030504040204" pitchFamily="34" charset="-128"/>
              </a:rPr>
              <a:t>Yahoo!</a:t>
            </a:r>
            <a:r>
              <a:rPr kumimoji="1" lang="ja-JP" altLang="en-US" sz="1600" dirty="0">
                <a:latin typeface="Meiryo" panose="020B0604030504040204" pitchFamily="34" charset="-128"/>
                <a:ea typeface="Meiryo" panose="020B0604030504040204" pitchFamily="34" charset="-128"/>
              </a:rPr>
              <a:t>天気・災害　花粉</a:t>
            </a:r>
            <a:r>
              <a:rPr kumimoji="1" lang="ja-JP" altLang="en-US" sz="1600">
                <a:latin typeface="Meiryo" panose="020B0604030504040204" pitchFamily="34" charset="-128"/>
                <a:ea typeface="Meiryo" panose="020B0604030504040204" pitchFamily="34" charset="-128"/>
              </a:rPr>
              <a:t>情報</a:t>
            </a:r>
            <a:r>
              <a:rPr kumimoji="1" lang="en-US" altLang="ja-JP" sz="1600" dirty="0">
                <a:latin typeface="Meiryo" panose="020B0604030504040204" pitchFamily="34" charset="-128"/>
                <a:ea typeface="Meiryo" panose="020B0604030504040204" pitchFamily="34" charset="-128"/>
              </a:rPr>
              <a:t>2026</a:t>
            </a:r>
            <a:r>
              <a:rPr kumimoji="1" lang="ja-JP" altLang="en-US" sz="1600">
                <a:latin typeface="Meiryo" panose="020B0604030504040204" pitchFamily="34" charset="-128"/>
                <a:ea typeface="Meiryo" panose="020B0604030504040204" pitchFamily="34" charset="-128"/>
              </a:rPr>
              <a:t>ページ</a:t>
            </a:r>
            <a:endParaRPr kumimoji="1" lang="en-US" altLang="ja-JP" sz="1600" dirty="0">
              <a:latin typeface="Meiryo" panose="020B0604030504040204" pitchFamily="34" charset="-128"/>
              <a:ea typeface="Meiryo" panose="020B0604030504040204" pitchFamily="34" charset="-128"/>
            </a:endParaRPr>
          </a:p>
          <a:p>
            <a:pPr algn="l"/>
            <a:r>
              <a:rPr lang="en-US" altLang="ja-JP" sz="1600" dirty="0">
                <a:latin typeface="Meiryo" panose="020B0604030504040204" pitchFamily="34" charset="-128"/>
                <a:ea typeface="Meiryo" panose="020B0604030504040204" pitchFamily="34" charset="-128"/>
              </a:rPr>
              <a:t>  - SP  </a:t>
            </a:r>
            <a:r>
              <a:rPr lang="ja-JP" altLang="en-US" sz="1600" dirty="0">
                <a:latin typeface="Meiryo" panose="020B0604030504040204" pitchFamily="34" charset="-128"/>
                <a:ea typeface="Meiryo" panose="020B0604030504040204" pitchFamily="34" charset="-128"/>
              </a:rPr>
              <a:t>トップパネル（静止画／動画 </a:t>
            </a:r>
            <a:r>
              <a:rPr lang="en-US" altLang="ja-JP" sz="1600" dirty="0">
                <a:latin typeface="Meiryo" panose="020B0604030504040204" pitchFamily="34" charset="-128"/>
                <a:ea typeface="Meiryo" panose="020B0604030504040204" pitchFamily="34" charset="-128"/>
              </a:rPr>
              <a:t>16:9</a:t>
            </a:r>
            <a:r>
              <a:rPr lang="ja-JP" altLang="en-US" sz="1600" dirty="0">
                <a:latin typeface="Meiryo" panose="020B0604030504040204" pitchFamily="34" charset="-128"/>
                <a:ea typeface="Meiryo" panose="020B0604030504040204" pitchFamily="34" charset="-128"/>
              </a:rPr>
              <a:t>）</a:t>
            </a:r>
            <a:endParaRPr lang="en-US" altLang="ja-JP" sz="1600" dirty="0">
              <a:latin typeface="Meiryo" panose="020B0604030504040204" pitchFamily="34" charset="-128"/>
              <a:ea typeface="Meiryo" panose="020B0604030504040204" pitchFamily="34" charset="-128"/>
            </a:endParaRPr>
          </a:p>
          <a:p>
            <a:pPr algn="l"/>
            <a:r>
              <a:rPr kumimoji="1" lang="en-US" altLang="ja-JP" sz="1600" dirty="0">
                <a:latin typeface="Meiryo" panose="020B0604030504040204" pitchFamily="34" charset="-128"/>
                <a:ea typeface="Meiryo" panose="020B0604030504040204" pitchFamily="34" charset="-128"/>
              </a:rPr>
              <a:t> </a:t>
            </a:r>
            <a:r>
              <a:rPr lang="ja-JP" altLang="en-US" sz="1600" dirty="0">
                <a:latin typeface="Meiryo" panose="020B0604030504040204" pitchFamily="34" charset="-128"/>
                <a:ea typeface="Meiryo" panose="020B0604030504040204" pitchFamily="34" charset="-128"/>
              </a:rPr>
              <a:t> </a:t>
            </a:r>
            <a:r>
              <a:rPr lang="en-US" altLang="ja-JP" sz="1600" dirty="0">
                <a:latin typeface="Meiryo" panose="020B0604030504040204" pitchFamily="34" charset="-128"/>
                <a:ea typeface="Meiryo" panose="020B0604030504040204" pitchFamily="34" charset="-128"/>
              </a:rPr>
              <a:t>- </a:t>
            </a:r>
            <a:r>
              <a:rPr kumimoji="1" lang="en-US" altLang="ja-JP" sz="1600" dirty="0">
                <a:latin typeface="Meiryo" panose="020B0604030504040204" pitchFamily="34" charset="-128"/>
                <a:ea typeface="Meiryo" panose="020B0604030504040204" pitchFamily="34" charset="-128"/>
              </a:rPr>
              <a:t>PC </a:t>
            </a:r>
            <a:r>
              <a:rPr lang="ja-JP" altLang="en-US" sz="1600" dirty="0">
                <a:latin typeface="Meiryo" panose="020B0604030504040204" pitchFamily="34" charset="-128"/>
                <a:ea typeface="Meiryo" panose="020B0604030504040204" pitchFamily="34" charset="-128"/>
              </a:rPr>
              <a:t> プライムディスプレイ（静止画／動画 </a:t>
            </a:r>
            <a:r>
              <a:rPr lang="en-US" altLang="ja-JP" sz="1600" dirty="0">
                <a:latin typeface="Meiryo" panose="020B0604030504040204" pitchFamily="34" charset="-128"/>
                <a:ea typeface="Meiryo" panose="020B0604030504040204" pitchFamily="34" charset="-128"/>
              </a:rPr>
              <a:t>1:2</a:t>
            </a:r>
            <a:r>
              <a:rPr lang="ja-JP" altLang="en-US" sz="1600" dirty="0">
                <a:latin typeface="Meiryo" panose="020B0604030504040204" pitchFamily="34" charset="-128"/>
                <a:ea typeface="Meiryo" panose="020B0604030504040204" pitchFamily="34" charset="-128"/>
              </a:rPr>
              <a:t>）</a:t>
            </a:r>
            <a:endParaRPr kumimoji="1" lang="ja-JP" altLang="en-US" sz="1600" dirty="0">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B2BB95FB-8B01-82C7-0BC9-5EACF36D11FC}"/>
              </a:ext>
            </a:extLst>
          </p:cNvPr>
          <p:cNvSpPr txBox="1"/>
          <p:nvPr/>
        </p:nvSpPr>
        <p:spPr>
          <a:xfrm>
            <a:off x="4727848" y="3113920"/>
            <a:ext cx="2520280" cy="338554"/>
          </a:xfrm>
          <a:prstGeom prst="rect">
            <a:avLst/>
          </a:prstGeom>
          <a:noFill/>
        </p:spPr>
        <p:txBody>
          <a:bodyPr wrap="square" rtlCol="0">
            <a:spAutoFit/>
          </a:bodyPr>
          <a:lstStyle/>
          <a:p>
            <a:pPr algn="l"/>
            <a:r>
              <a:rPr lang="ja-JP" altLang="en-US" sz="1600" b="1" dirty="0">
                <a:latin typeface="Meiryo" panose="020B0604030504040204" pitchFamily="34" charset="-128"/>
                <a:ea typeface="Meiryo" panose="020B0604030504040204" pitchFamily="34" charset="-128"/>
              </a:rPr>
              <a:t>掲載タイプ</a:t>
            </a:r>
            <a:endParaRPr kumimoji="1" lang="ja-JP" altLang="en-US" sz="1600" b="1" dirty="0">
              <a:latin typeface="Meiryo" panose="020B0604030504040204" pitchFamily="34" charset="-128"/>
              <a:ea typeface="Meiryo" panose="020B0604030504040204" pitchFamily="34" charset="-128"/>
            </a:endParaRPr>
          </a:p>
        </p:txBody>
      </p:sp>
      <p:sp>
        <p:nvSpPr>
          <p:cNvPr id="24" name="テキスト ボックス 23">
            <a:extLst>
              <a:ext uri="{FF2B5EF4-FFF2-40B4-BE49-F238E27FC236}">
                <a16:creationId xmlns:a16="http://schemas.microsoft.com/office/drawing/2014/main" id="{74D8D99B-D9D4-65D3-9483-957F60D7118A}"/>
              </a:ext>
            </a:extLst>
          </p:cNvPr>
          <p:cNvSpPr txBox="1"/>
          <p:nvPr/>
        </p:nvSpPr>
        <p:spPr>
          <a:xfrm>
            <a:off x="6240016" y="3114452"/>
            <a:ext cx="5088267" cy="861774"/>
          </a:xfrm>
          <a:prstGeom prst="rect">
            <a:avLst/>
          </a:prstGeom>
          <a:noFill/>
        </p:spPr>
        <p:txBody>
          <a:bodyPr wrap="square" rtlCol="0">
            <a:spAutoFit/>
          </a:bodyPr>
          <a:lstStyle/>
          <a:p>
            <a:pPr algn="l"/>
            <a:r>
              <a:rPr kumimoji="1" lang="ja-JP" altLang="en-US" sz="1600" dirty="0">
                <a:latin typeface="Meiryo" panose="020B0604030504040204" pitchFamily="34" charset="-128"/>
                <a:ea typeface="Meiryo" panose="020B0604030504040204" pitchFamily="34" charset="-128"/>
              </a:rPr>
              <a:t>枠掲載型</a:t>
            </a:r>
            <a:endParaRPr kumimoji="1" lang="en-US" altLang="ja-JP" sz="1600" dirty="0">
              <a:latin typeface="Meiryo" panose="020B0604030504040204" pitchFamily="34" charset="-128"/>
              <a:ea typeface="Meiryo" panose="020B0604030504040204" pitchFamily="34" charset="-128"/>
            </a:endParaRPr>
          </a:p>
          <a:p>
            <a:pPr algn="l"/>
            <a:r>
              <a:rPr lang="ja-JP" altLang="en-US" sz="1600" dirty="0">
                <a:latin typeface="Meiryo" panose="020B0604030504040204" pitchFamily="34" charset="-128"/>
                <a:ea typeface="Meiryo" panose="020B0604030504040204" pitchFamily="34" charset="-128"/>
              </a:rPr>
              <a:t>・</a:t>
            </a:r>
            <a:r>
              <a:rPr lang="ja-JP" altLang="en-US" sz="1600">
                <a:latin typeface="Meiryo" panose="020B0604030504040204" pitchFamily="34" charset="-128"/>
                <a:ea typeface="Meiryo" panose="020B0604030504040204" pitchFamily="34" charset="-128"/>
              </a:rPr>
              <a:t>枠数：各月全</a:t>
            </a:r>
            <a:r>
              <a:rPr lang="en-US" altLang="ja-JP" sz="1600" dirty="0">
                <a:latin typeface="Meiryo" panose="020B0604030504040204" pitchFamily="34" charset="-128"/>
                <a:ea typeface="Meiryo" panose="020B0604030504040204" pitchFamily="34" charset="-128"/>
              </a:rPr>
              <a:t>8</a:t>
            </a:r>
            <a:r>
              <a:rPr lang="ja-JP" altLang="en-US" sz="1600">
                <a:latin typeface="Meiryo" panose="020B0604030504040204" pitchFamily="34" charset="-128"/>
                <a:ea typeface="Meiryo" panose="020B0604030504040204" pitchFamily="34" charset="-128"/>
              </a:rPr>
              <a:t>枠</a:t>
            </a:r>
            <a:endParaRPr lang="en-US" altLang="ja-JP" sz="1600" dirty="0">
              <a:latin typeface="Meiryo" panose="020B0604030504040204" pitchFamily="34" charset="-128"/>
              <a:ea typeface="Meiryo" panose="020B0604030504040204" pitchFamily="34" charset="-128"/>
            </a:endParaRPr>
          </a:p>
          <a:p>
            <a:pPr algn="l"/>
            <a:r>
              <a:rPr kumimoji="1" lang="ja-JP" altLang="en-US" sz="1600" dirty="0">
                <a:latin typeface="Meiryo" panose="020B0604030504040204" pitchFamily="34" charset="-128"/>
                <a:ea typeface="Meiryo" panose="020B0604030504040204" pitchFamily="34" charset="-128"/>
              </a:rPr>
              <a:t>・</a:t>
            </a:r>
            <a:r>
              <a:rPr lang="ja-JP" altLang="en-US" sz="1600" dirty="0">
                <a:latin typeface="Meiryo" panose="020B0604030504040204" pitchFamily="34" charset="-128"/>
                <a:ea typeface="Meiryo" panose="020B0604030504040204" pitchFamily="34" charset="-128"/>
              </a:rPr>
              <a:t>想定</a:t>
            </a:r>
            <a:r>
              <a:rPr lang="en-US" altLang="ja-JP" sz="1600" dirty="0">
                <a:latin typeface="Meiryo" panose="020B0604030504040204" pitchFamily="34" charset="-128"/>
                <a:ea typeface="Meiryo" panose="020B0604030504040204" pitchFamily="34" charset="-128"/>
              </a:rPr>
              <a:t>PV</a:t>
            </a:r>
            <a:r>
              <a:rPr lang="ja-JP" altLang="en-US" sz="1600">
                <a:latin typeface="Meiryo" panose="020B0604030504040204" pitchFamily="34" charset="-128"/>
                <a:ea typeface="Meiryo" panose="020B0604030504040204" pitchFamily="34" charset="-128"/>
              </a:rPr>
              <a:t>：</a:t>
            </a:r>
            <a:r>
              <a:rPr lang="en-US" altLang="ja-JP" sz="1600" dirty="0">
                <a:latin typeface="Meiryo" panose="020B0604030504040204" pitchFamily="34" charset="-128"/>
                <a:ea typeface="Meiryo" panose="020B0604030504040204" pitchFamily="34" charset="-128"/>
              </a:rPr>
              <a:t>P.14</a:t>
            </a:r>
            <a:r>
              <a:rPr lang="ja-JP" altLang="en-US" sz="1600">
                <a:latin typeface="Meiryo" panose="020B0604030504040204" pitchFamily="34" charset="-128"/>
                <a:ea typeface="Meiryo" panose="020B0604030504040204" pitchFamily="34" charset="-128"/>
              </a:rPr>
              <a:t>をご参照ください。</a:t>
            </a:r>
            <a:endParaRPr kumimoji="1" lang="en-US" altLang="ja-JP" sz="1600" dirty="0">
              <a:latin typeface="Meiryo" panose="020B0604030504040204" pitchFamily="34" charset="-128"/>
              <a:ea typeface="Meiryo" panose="020B0604030504040204" pitchFamily="34" charset="-128"/>
            </a:endParaRPr>
          </a:p>
        </p:txBody>
      </p:sp>
      <p:sp>
        <p:nvSpPr>
          <p:cNvPr id="25" name="テキスト ボックス 24">
            <a:extLst>
              <a:ext uri="{FF2B5EF4-FFF2-40B4-BE49-F238E27FC236}">
                <a16:creationId xmlns:a16="http://schemas.microsoft.com/office/drawing/2014/main" id="{ADFFF848-6C36-FD96-35CD-E490DF27DE17}"/>
              </a:ext>
            </a:extLst>
          </p:cNvPr>
          <p:cNvSpPr txBox="1"/>
          <p:nvPr/>
        </p:nvSpPr>
        <p:spPr>
          <a:xfrm>
            <a:off x="4727848" y="4698000"/>
            <a:ext cx="2520280" cy="338554"/>
          </a:xfrm>
          <a:prstGeom prst="rect">
            <a:avLst/>
          </a:prstGeom>
          <a:noFill/>
        </p:spPr>
        <p:txBody>
          <a:bodyPr wrap="square" rtlCol="0">
            <a:spAutoFit/>
          </a:bodyPr>
          <a:lstStyle/>
          <a:p>
            <a:pPr algn="l"/>
            <a:r>
              <a:rPr lang="ja-JP" altLang="en-US" sz="1600" b="1" dirty="0">
                <a:latin typeface="Meiryo" panose="020B0604030504040204" pitchFamily="34" charset="-128"/>
                <a:ea typeface="Meiryo" panose="020B0604030504040204" pitchFamily="34" charset="-128"/>
              </a:rPr>
              <a:t>料金</a:t>
            </a:r>
            <a:endParaRPr kumimoji="1" lang="ja-JP" altLang="en-US" sz="1600" b="1" dirty="0">
              <a:latin typeface="Meiryo" panose="020B0604030504040204" pitchFamily="34" charset="-128"/>
              <a:ea typeface="Meiryo" panose="020B0604030504040204" pitchFamily="34" charset="-128"/>
            </a:endParaRPr>
          </a:p>
        </p:txBody>
      </p:sp>
      <p:sp>
        <p:nvSpPr>
          <p:cNvPr id="26" name="テキスト ボックス 25">
            <a:extLst>
              <a:ext uri="{FF2B5EF4-FFF2-40B4-BE49-F238E27FC236}">
                <a16:creationId xmlns:a16="http://schemas.microsoft.com/office/drawing/2014/main" id="{724A5D79-382B-A72D-83BB-73298F7142AD}"/>
              </a:ext>
            </a:extLst>
          </p:cNvPr>
          <p:cNvSpPr txBox="1"/>
          <p:nvPr/>
        </p:nvSpPr>
        <p:spPr>
          <a:xfrm>
            <a:off x="6240016" y="4698000"/>
            <a:ext cx="5088267" cy="584775"/>
          </a:xfrm>
          <a:prstGeom prst="rect">
            <a:avLst/>
          </a:prstGeom>
          <a:noFill/>
        </p:spPr>
        <p:txBody>
          <a:bodyPr wrap="square" rtlCol="0">
            <a:spAutoFit/>
          </a:bodyPr>
          <a:lstStyle/>
          <a:p>
            <a:pPr algn="l"/>
            <a:r>
              <a:rPr lang="en-US" altLang="ja-JP" sz="1600" dirty="0">
                <a:latin typeface="Meiryo" panose="020B0604030504040204" pitchFamily="34" charset="-128"/>
                <a:ea typeface="Meiryo" panose="020B0604030504040204" pitchFamily="34" charset="-128"/>
              </a:rPr>
              <a:t>50</a:t>
            </a:r>
            <a:r>
              <a:rPr lang="ja-JP" altLang="en-US" sz="1600">
                <a:latin typeface="Meiryo" panose="020B0604030504040204" pitchFamily="34" charset="-128"/>
                <a:ea typeface="Meiryo" panose="020B0604030504040204" pitchFamily="34" charset="-128"/>
              </a:rPr>
              <a:t>万円</a:t>
            </a:r>
            <a:r>
              <a:rPr lang="en-US" altLang="ja-JP" sz="1600" dirty="0">
                <a:latin typeface="Meiryo" panose="020B0604030504040204" pitchFamily="34" charset="-128"/>
                <a:ea typeface="Meiryo" panose="020B0604030504040204" pitchFamily="34" charset="-128"/>
              </a:rPr>
              <a:t>〜120</a:t>
            </a:r>
            <a:r>
              <a:rPr lang="ja-JP" altLang="en-US" sz="1600">
                <a:latin typeface="Meiryo" panose="020B0604030504040204" pitchFamily="34" charset="-128"/>
                <a:ea typeface="Meiryo" panose="020B0604030504040204" pitchFamily="34" charset="-128"/>
              </a:rPr>
              <a:t>万円／枠</a:t>
            </a:r>
            <a:endParaRPr lang="en-US" altLang="ja-JP" sz="1600" dirty="0">
              <a:latin typeface="Meiryo" panose="020B0604030504040204" pitchFamily="34" charset="-128"/>
              <a:ea typeface="Meiryo" panose="020B0604030504040204" pitchFamily="34" charset="-128"/>
            </a:endParaRPr>
          </a:p>
          <a:p>
            <a:r>
              <a:rPr kumimoji="1" lang="en-US" altLang="ja-JP" sz="1600" dirty="0">
                <a:latin typeface="Meiryo" panose="020B0604030504040204" pitchFamily="34" charset="-128"/>
                <a:ea typeface="Meiryo" panose="020B0604030504040204" pitchFamily="34" charset="-128"/>
              </a:rPr>
              <a:t>※</a:t>
            </a:r>
            <a:r>
              <a:rPr lang="en-US" altLang="ja-JP" sz="1600" dirty="0">
                <a:latin typeface="Meiryo" panose="020B0604030504040204" pitchFamily="34" charset="-128"/>
                <a:ea typeface="Meiryo" panose="020B0604030504040204" pitchFamily="34" charset="-128"/>
              </a:rPr>
              <a:t> P.14</a:t>
            </a:r>
            <a:r>
              <a:rPr lang="ja-JP" altLang="en-US" sz="1600">
                <a:latin typeface="Meiryo" panose="020B0604030504040204" pitchFamily="34" charset="-128"/>
                <a:ea typeface="Meiryo" panose="020B0604030504040204" pitchFamily="34" charset="-128"/>
              </a:rPr>
              <a:t>をご参照ください。</a:t>
            </a:r>
            <a:endParaRPr kumimoji="1" lang="en-US" altLang="ja-JP" sz="1600" dirty="0">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7803154C-F1A8-9349-1D8C-B9C9145F3C6C}"/>
              </a:ext>
            </a:extLst>
          </p:cNvPr>
          <p:cNvCxnSpPr>
            <a:cxnSpLocks/>
          </p:cNvCxnSpPr>
          <p:nvPr/>
        </p:nvCxnSpPr>
        <p:spPr>
          <a:xfrm>
            <a:off x="4799856" y="1534362"/>
            <a:ext cx="6444407"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E5B757A0-31FF-D5A1-9894-1D5D77B8C445}"/>
              </a:ext>
            </a:extLst>
          </p:cNvPr>
          <p:cNvCxnSpPr>
            <a:cxnSpLocks/>
          </p:cNvCxnSpPr>
          <p:nvPr/>
        </p:nvCxnSpPr>
        <p:spPr>
          <a:xfrm>
            <a:off x="4799856" y="2996952"/>
            <a:ext cx="6444407"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B3BF4D1E-39E4-649B-7E94-E99B889943D7}"/>
              </a:ext>
            </a:extLst>
          </p:cNvPr>
          <p:cNvCxnSpPr>
            <a:cxnSpLocks/>
          </p:cNvCxnSpPr>
          <p:nvPr/>
        </p:nvCxnSpPr>
        <p:spPr>
          <a:xfrm>
            <a:off x="4799856" y="4608000"/>
            <a:ext cx="6444407"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正方形/長方形 32">
            <a:extLst>
              <a:ext uri="{FF2B5EF4-FFF2-40B4-BE49-F238E27FC236}">
                <a16:creationId xmlns:a16="http://schemas.microsoft.com/office/drawing/2014/main" id="{2BB4585C-86C1-4E5D-7D2E-EC392934DD64}"/>
              </a:ext>
            </a:extLst>
          </p:cNvPr>
          <p:cNvSpPr/>
          <p:nvPr/>
        </p:nvSpPr>
        <p:spPr>
          <a:xfrm>
            <a:off x="767408" y="6381328"/>
            <a:ext cx="4534505" cy="240066"/>
          </a:xfrm>
          <a:prstGeom prst="rect">
            <a:avLst/>
          </a:prstGeom>
        </p:spPr>
        <p:txBody>
          <a:bodyPr wrap="square">
            <a:spAutoFit/>
          </a:bodyPr>
          <a:lstStyle/>
          <a:p>
            <a:pPr defTabSz="1131757">
              <a:lnSpc>
                <a:spcPct val="120000"/>
              </a:lnSpc>
              <a:defRPr/>
            </a:pPr>
            <a:r>
              <a:rPr lang="en-US" altLang="ja-JP" sz="800" dirty="0">
                <a:solidFill>
                  <a:schemeClr val="accent3"/>
                </a:solidFill>
              </a:rPr>
              <a:t>※</a:t>
            </a:r>
            <a:r>
              <a:rPr lang="ja-JP" altLang="en-US" sz="800" dirty="0">
                <a:solidFill>
                  <a:schemeClr val="accent3"/>
                </a:solidFill>
              </a:rPr>
              <a:t>画面はイメージです。デザイン・特集内容は変更となる場合がございます。</a:t>
            </a:r>
            <a:endParaRPr lang="en-US" altLang="ja-JP" sz="800" dirty="0">
              <a:solidFill>
                <a:schemeClr val="accent3"/>
              </a:solidFill>
            </a:endParaRPr>
          </a:p>
        </p:txBody>
      </p:sp>
      <p:sp>
        <p:nvSpPr>
          <p:cNvPr id="34" name="正方形/長方形 33">
            <a:extLst>
              <a:ext uri="{FF2B5EF4-FFF2-40B4-BE49-F238E27FC236}">
                <a16:creationId xmlns:a16="http://schemas.microsoft.com/office/drawing/2014/main" id="{CE40B2F1-8F70-0229-8E80-ECBF460997B1}"/>
              </a:ext>
            </a:extLst>
          </p:cNvPr>
          <p:cNvSpPr/>
          <p:nvPr/>
        </p:nvSpPr>
        <p:spPr>
          <a:xfrm>
            <a:off x="6359732" y="2429836"/>
            <a:ext cx="5228894" cy="453970"/>
          </a:xfrm>
          <a:prstGeom prst="rect">
            <a:avLst/>
          </a:prstGeom>
        </p:spPr>
        <p:txBody>
          <a:bodyPr wrap="square">
            <a:spAutoFit/>
          </a:bodyPr>
          <a:lstStyle/>
          <a:p>
            <a:pPr defTabSz="1131757">
              <a:lnSpc>
                <a:spcPct val="120000"/>
              </a:lnSpc>
              <a:defRPr/>
            </a:pPr>
            <a:r>
              <a:rPr lang="en-US" altLang="ja-JP" sz="1000" dirty="0">
                <a:solidFill>
                  <a:srgbClr val="002060"/>
                </a:solidFill>
              </a:rPr>
              <a:t>※</a:t>
            </a:r>
            <a:r>
              <a:rPr lang="ja-JP" altLang="en-US" sz="1000" dirty="0">
                <a:solidFill>
                  <a:srgbClr val="002060"/>
                </a:solidFill>
              </a:rPr>
              <a:t>同じページに</a:t>
            </a:r>
            <a:r>
              <a:rPr lang="en-US" altLang="ja-JP" sz="1000" dirty="0">
                <a:solidFill>
                  <a:srgbClr val="002060"/>
                </a:solidFill>
              </a:rPr>
              <a:t>YDA</a:t>
            </a:r>
            <a:r>
              <a:rPr lang="ja-JP" altLang="en-US" sz="1000" dirty="0">
                <a:solidFill>
                  <a:srgbClr val="002060"/>
                </a:solidFill>
              </a:rPr>
              <a:t>（運用型）が掲載されますが、制御はできません。</a:t>
            </a:r>
            <a:endParaRPr lang="en-US" altLang="ja-JP" sz="1000" dirty="0">
              <a:solidFill>
                <a:srgbClr val="002060"/>
              </a:solidFill>
            </a:endParaRPr>
          </a:p>
          <a:p>
            <a:pPr defTabSz="1131757">
              <a:lnSpc>
                <a:spcPct val="120000"/>
              </a:lnSpc>
              <a:defRPr/>
            </a:pPr>
            <a:r>
              <a:rPr lang="en-US" altLang="ja-JP" sz="1000" dirty="0">
                <a:solidFill>
                  <a:srgbClr val="002060"/>
                </a:solidFill>
              </a:rPr>
              <a:t>※</a:t>
            </a:r>
            <a:r>
              <a:rPr lang="ja-JP" altLang="en-US" sz="1000" dirty="0">
                <a:solidFill>
                  <a:srgbClr val="002060"/>
                </a:solidFill>
              </a:rPr>
              <a:t>デバイスを分けての掲載はできません。またデバイス毎の掲載比率は指定できません。</a:t>
            </a:r>
            <a:endParaRPr lang="en-US" altLang="ja-JP" sz="1000" dirty="0">
              <a:solidFill>
                <a:srgbClr val="002060"/>
              </a:solidFill>
            </a:endParaRPr>
          </a:p>
        </p:txBody>
      </p:sp>
      <p:sp>
        <p:nvSpPr>
          <p:cNvPr id="35" name="正方形/長方形 34">
            <a:extLst>
              <a:ext uri="{FF2B5EF4-FFF2-40B4-BE49-F238E27FC236}">
                <a16:creationId xmlns:a16="http://schemas.microsoft.com/office/drawing/2014/main" id="{82EED242-FB6E-CAF2-D782-4F968218FDA3}"/>
              </a:ext>
            </a:extLst>
          </p:cNvPr>
          <p:cNvSpPr/>
          <p:nvPr/>
        </p:nvSpPr>
        <p:spPr>
          <a:xfrm>
            <a:off x="6359732" y="3906486"/>
            <a:ext cx="5109180" cy="646331"/>
          </a:xfrm>
          <a:prstGeom prst="rect">
            <a:avLst/>
          </a:prstGeom>
        </p:spPr>
        <p:txBody>
          <a:bodyPr wrap="square">
            <a:spAutoFit/>
          </a:bodyPr>
          <a:lstStyle/>
          <a:p>
            <a:pPr defTabSz="1131757">
              <a:lnSpc>
                <a:spcPct val="120000"/>
              </a:lnSpc>
              <a:defRPr/>
            </a:pPr>
            <a:r>
              <a:rPr lang="en-US" altLang="ja-JP" sz="1000" dirty="0">
                <a:solidFill>
                  <a:srgbClr val="002060"/>
                </a:solidFill>
              </a:rPr>
              <a:t>※</a:t>
            </a:r>
            <a:r>
              <a:rPr lang="ja-JP" altLang="en-US" sz="1000" dirty="0">
                <a:solidFill>
                  <a:srgbClr val="002060"/>
                </a:solidFill>
              </a:rPr>
              <a:t>広告掲載結果としてレポーティング可能な項目に</a:t>
            </a:r>
            <a:r>
              <a:rPr lang="en-US" altLang="ja-JP" sz="1000" dirty="0">
                <a:solidFill>
                  <a:srgbClr val="002060"/>
                </a:solidFill>
              </a:rPr>
              <a:t>PV</a:t>
            </a:r>
            <a:r>
              <a:rPr lang="ja-JP" altLang="en-US" sz="1000" dirty="0">
                <a:solidFill>
                  <a:srgbClr val="002060"/>
                </a:solidFill>
              </a:rPr>
              <a:t>は含みません。</a:t>
            </a:r>
            <a:endParaRPr lang="en-US" altLang="ja-JP" sz="1000" dirty="0">
              <a:solidFill>
                <a:srgbClr val="002060"/>
              </a:solidFill>
            </a:endParaRPr>
          </a:p>
          <a:p>
            <a:pPr defTabSz="1131757">
              <a:lnSpc>
                <a:spcPct val="120000"/>
              </a:lnSpc>
              <a:defRPr/>
            </a:pPr>
            <a:r>
              <a:rPr lang="en-US" altLang="ja-JP" sz="1000" dirty="0">
                <a:solidFill>
                  <a:srgbClr val="002060"/>
                </a:solidFill>
              </a:rPr>
              <a:t>※2</a:t>
            </a:r>
            <a:r>
              <a:rPr lang="ja-JP" altLang="en-US" sz="1000" dirty="0">
                <a:solidFill>
                  <a:srgbClr val="002060"/>
                </a:solidFill>
              </a:rPr>
              <a:t>デバイス合計の想定です。</a:t>
            </a:r>
            <a:endParaRPr lang="en-US" altLang="ja-JP" sz="1000" dirty="0">
              <a:solidFill>
                <a:srgbClr val="002060"/>
              </a:solidFill>
            </a:endParaRPr>
          </a:p>
          <a:p>
            <a:pPr defTabSz="1131757">
              <a:lnSpc>
                <a:spcPct val="120000"/>
              </a:lnSpc>
              <a:defRPr/>
            </a:pPr>
            <a:r>
              <a:rPr lang="en-US" altLang="ja-JP" sz="1000" dirty="0">
                <a:solidFill>
                  <a:srgbClr val="002060"/>
                </a:solidFill>
              </a:rPr>
              <a:t>※</a:t>
            </a:r>
            <a:r>
              <a:rPr lang="ja-JP" altLang="en-US" sz="1000" dirty="0">
                <a:solidFill>
                  <a:srgbClr val="002060"/>
                </a:solidFill>
              </a:rPr>
              <a:t>本商品は</a:t>
            </a:r>
            <a:r>
              <a:rPr lang="en-US" altLang="ja-JP" sz="1000" dirty="0">
                <a:solidFill>
                  <a:srgbClr val="002060"/>
                </a:solidFill>
              </a:rPr>
              <a:t>PV</a:t>
            </a:r>
            <a:r>
              <a:rPr lang="ja-JP" altLang="en-US" sz="1000" dirty="0">
                <a:solidFill>
                  <a:srgbClr val="002060"/>
                </a:solidFill>
              </a:rPr>
              <a:t>保証の商品ではございません。</a:t>
            </a:r>
            <a:r>
              <a:rPr lang="en-US" altLang="ja-JP" sz="1000" dirty="0">
                <a:solidFill>
                  <a:srgbClr val="002060"/>
                </a:solidFill>
              </a:rPr>
              <a:t>PV</a:t>
            </a:r>
            <a:r>
              <a:rPr lang="ja-JP" altLang="en-US" sz="1000" dirty="0">
                <a:solidFill>
                  <a:srgbClr val="002060"/>
                </a:solidFill>
              </a:rPr>
              <a:t>想定に未達でも補填はございません。</a:t>
            </a:r>
            <a:endParaRPr lang="en-US" altLang="ja-JP" sz="1000" dirty="0">
              <a:solidFill>
                <a:srgbClr val="002060"/>
              </a:solidFill>
            </a:endParaRPr>
          </a:p>
        </p:txBody>
      </p:sp>
    </p:spTree>
    <p:extLst>
      <p:ext uri="{BB962C8B-B14F-4D97-AF65-F5344CB8AC3E}">
        <p14:creationId xmlns:p14="http://schemas.microsoft.com/office/powerpoint/2010/main" val="13457770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03435-D15B-7C6A-4CED-6F26CCA7E3A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8E06092-61BB-05C8-6B2F-C7382CCA8887}"/>
              </a:ext>
            </a:extLst>
          </p:cNvPr>
          <p:cNvSpPr>
            <a:spLocks noGrp="1"/>
          </p:cNvSpPr>
          <p:nvPr>
            <p:ph type="body" sz="quarter" idx="12"/>
          </p:nvPr>
        </p:nvSpPr>
        <p:spPr/>
        <p:txBody>
          <a:bodyPr/>
          <a:lstStyle/>
          <a:p>
            <a:pPr marL="0" indent="0">
              <a:buNone/>
            </a:pPr>
            <a:endParaRPr lang="ja-JP" altLang="en-US"/>
          </a:p>
        </p:txBody>
      </p:sp>
      <p:pic>
        <p:nvPicPr>
          <p:cNvPr id="8" name="図プレースホルダー 12" descr="アイコン&#10;&#10;自動的に生成された説明">
            <a:extLst>
              <a:ext uri="{FF2B5EF4-FFF2-40B4-BE49-F238E27FC236}">
                <a16:creationId xmlns:a16="http://schemas.microsoft.com/office/drawing/2014/main" id="{F5887BC9-66D4-5DA4-1EB4-58D2977FB87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テキスト プレースホルダー 4">
            <a:extLst>
              <a:ext uri="{FF2B5EF4-FFF2-40B4-BE49-F238E27FC236}">
                <a16:creationId xmlns:a16="http://schemas.microsoft.com/office/drawing/2014/main" id="{CD683490-BCDD-039F-5869-1881214606BE}"/>
              </a:ext>
            </a:extLst>
          </p:cNvPr>
          <p:cNvSpPr>
            <a:spLocks noGrp="1"/>
          </p:cNvSpPr>
          <p:nvPr>
            <p:ph type="body" sz="quarter" idx="10"/>
          </p:nvPr>
        </p:nvSpPr>
        <p:spPr/>
        <p:txBody>
          <a:bodyPr/>
          <a:lstStyle/>
          <a:p>
            <a:r>
              <a:rPr lang="ja-JP" altLang="en-US"/>
              <a:t>花粉情報の掲載時期</a:t>
            </a:r>
            <a:endParaRPr kumimoji="1" lang="ja-JP" altLang="en-US"/>
          </a:p>
        </p:txBody>
      </p:sp>
      <p:sp>
        <p:nvSpPr>
          <p:cNvPr id="2" name="テキスト ボックス 1">
            <a:extLst>
              <a:ext uri="{FF2B5EF4-FFF2-40B4-BE49-F238E27FC236}">
                <a16:creationId xmlns:a16="http://schemas.microsoft.com/office/drawing/2014/main" id="{38A90587-FC88-6182-7FDA-B0D0828CAC8E}"/>
              </a:ext>
            </a:extLst>
          </p:cNvPr>
          <p:cNvSpPr txBox="1"/>
          <p:nvPr/>
        </p:nvSpPr>
        <p:spPr>
          <a:xfrm>
            <a:off x="947738" y="1268413"/>
            <a:ext cx="10296525" cy="584775"/>
          </a:xfrm>
          <a:prstGeom prst="rect">
            <a:avLst/>
          </a:prstGeom>
          <a:noFill/>
        </p:spPr>
        <p:txBody>
          <a:bodyPr wrap="square" rtlCol="0">
            <a:spAutoFit/>
          </a:bodyPr>
          <a:lstStyle/>
          <a:p>
            <a:r>
              <a:rPr lang="ja-JP" altLang="en-US" sz="1600" dirty="0">
                <a:latin typeface="Meiryo" panose="020B0604030504040204" pitchFamily="34" charset="-128"/>
                <a:ea typeface="Meiryo" panose="020B0604030504040204" pitchFamily="34" charset="-128"/>
              </a:rPr>
              <a:t>花粉飛散状況や花粉症対策に注目が集まる時期に広告を掲載できます。関連商品等の</a:t>
            </a:r>
            <a:r>
              <a:rPr lang="ja-JP" altLang="en-US" sz="1600">
                <a:latin typeface="Meiryo" panose="020B0604030504040204" pitchFamily="34" charset="-128"/>
                <a:ea typeface="Meiryo" panose="020B0604030504040204" pitchFamily="34" charset="-128"/>
              </a:rPr>
              <a:t>プロモーションでご活用</a:t>
            </a:r>
            <a:r>
              <a:rPr lang="ja-JP" altLang="en-US" sz="1600" dirty="0">
                <a:latin typeface="Meiryo" panose="020B0604030504040204" pitchFamily="34" charset="-128"/>
                <a:ea typeface="Meiryo" panose="020B0604030504040204" pitchFamily="34" charset="-128"/>
              </a:rPr>
              <a:t>をご検討ください。</a:t>
            </a:r>
            <a:endParaRPr lang="en-US" altLang="ja-JP" sz="1600" dirty="0">
              <a:latin typeface="Meiryo" panose="020B0604030504040204" pitchFamily="34" charset="-128"/>
              <a:ea typeface="Meiryo" panose="020B0604030504040204" pitchFamily="34" charset="-128"/>
            </a:endParaRPr>
          </a:p>
        </p:txBody>
      </p:sp>
      <p:graphicFrame>
        <p:nvGraphicFramePr>
          <p:cNvPr id="10" name="グラフ 9">
            <a:extLst>
              <a:ext uri="{FF2B5EF4-FFF2-40B4-BE49-F238E27FC236}">
                <a16:creationId xmlns:a16="http://schemas.microsoft.com/office/drawing/2014/main" id="{62C18589-CBEF-AB73-914C-BDAED6A7AAF2}"/>
              </a:ext>
            </a:extLst>
          </p:cNvPr>
          <p:cNvGraphicFramePr>
            <a:graphicFrameLocks/>
          </p:cNvGraphicFramePr>
          <p:nvPr>
            <p:extLst>
              <p:ext uri="{D42A27DB-BD31-4B8C-83A1-F6EECF244321}">
                <p14:modId xmlns:p14="http://schemas.microsoft.com/office/powerpoint/2010/main" val="545175491"/>
              </p:ext>
            </p:extLst>
          </p:nvPr>
        </p:nvGraphicFramePr>
        <p:xfrm>
          <a:off x="1163452" y="2852936"/>
          <a:ext cx="9865096" cy="2592288"/>
        </p:xfrm>
        <a:graphic>
          <a:graphicData uri="http://schemas.openxmlformats.org/drawingml/2006/chart">
            <c:chart xmlns:c="http://schemas.openxmlformats.org/drawingml/2006/chart" xmlns:r="http://schemas.openxmlformats.org/officeDocument/2006/relationships" r:id="rId3"/>
          </a:graphicData>
        </a:graphic>
      </p:graphicFrame>
      <p:sp>
        <p:nvSpPr>
          <p:cNvPr id="11" name="テキスト ボックス 10">
            <a:extLst>
              <a:ext uri="{FF2B5EF4-FFF2-40B4-BE49-F238E27FC236}">
                <a16:creationId xmlns:a16="http://schemas.microsoft.com/office/drawing/2014/main" id="{E9B048F2-FBFB-9F15-1379-D0E2FF554AE8}"/>
              </a:ext>
            </a:extLst>
          </p:cNvPr>
          <p:cNvSpPr txBox="1"/>
          <p:nvPr/>
        </p:nvSpPr>
        <p:spPr>
          <a:xfrm>
            <a:off x="824655" y="2060848"/>
            <a:ext cx="4104456" cy="369332"/>
          </a:xfrm>
          <a:prstGeom prst="rect">
            <a:avLst/>
          </a:prstGeom>
          <a:noFill/>
        </p:spPr>
        <p:txBody>
          <a:bodyPr wrap="square" rtlCol="0">
            <a:spAutoFit/>
          </a:bodyPr>
          <a:lstStyle/>
          <a:p>
            <a:r>
              <a:rPr lang="ja-JP" altLang="en-US" b="1" dirty="0"/>
              <a:t>「花粉」「花粉症」の検索</a:t>
            </a:r>
            <a:r>
              <a:rPr lang="en-US" altLang="ja-JP" b="1" dirty="0"/>
              <a:t>UB</a:t>
            </a:r>
            <a:r>
              <a:rPr lang="ja-JP" altLang="en-US" b="1" dirty="0"/>
              <a:t>数推移</a:t>
            </a:r>
          </a:p>
        </p:txBody>
      </p:sp>
      <p:sp>
        <p:nvSpPr>
          <p:cNvPr id="12" name="左右矢印 11">
            <a:extLst>
              <a:ext uri="{FF2B5EF4-FFF2-40B4-BE49-F238E27FC236}">
                <a16:creationId xmlns:a16="http://schemas.microsoft.com/office/drawing/2014/main" id="{91AB478C-77B6-6987-251F-4AE6B76B5FD0}"/>
              </a:ext>
            </a:extLst>
          </p:cNvPr>
          <p:cNvSpPr/>
          <p:nvPr/>
        </p:nvSpPr>
        <p:spPr>
          <a:xfrm>
            <a:off x="5735960" y="2996952"/>
            <a:ext cx="2706384" cy="216024"/>
          </a:xfrm>
          <a:prstGeom prst="leftRightArrow">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50D1B1E3-9C27-EE3A-D0B8-1E2BA06D3619}"/>
              </a:ext>
            </a:extLst>
          </p:cNvPr>
          <p:cNvSpPr txBox="1"/>
          <p:nvPr/>
        </p:nvSpPr>
        <p:spPr>
          <a:xfrm>
            <a:off x="4835929" y="2533357"/>
            <a:ext cx="4298216" cy="523220"/>
          </a:xfrm>
          <a:prstGeom prst="rect">
            <a:avLst/>
          </a:prstGeom>
          <a:noFill/>
        </p:spPr>
        <p:txBody>
          <a:bodyPr wrap="square" rtlCol="0">
            <a:spAutoFit/>
          </a:bodyPr>
          <a:lstStyle/>
          <a:p>
            <a:pPr algn="ctr"/>
            <a:r>
              <a:rPr lang="ja-JP" altLang="en-US" sz="1400" b="1">
                <a:solidFill>
                  <a:srgbClr val="C00000"/>
                </a:solidFill>
              </a:rPr>
              <a:t>花粉情報</a:t>
            </a:r>
            <a:endParaRPr lang="en-US" altLang="ja-JP" sz="1400" b="1" dirty="0">
              <a:solidFill>
                <a:srgbClr val="C00000"/>
              </a:solidFill>
            </a:endParaRPr>
          </a:p>
          <a:p>
            <a:pPr algn="ctr"/>
            <a:r>
              <a:rPr lang="ja-JP" altLang="en-US" sz="1400" b="1">
                <a:solidFill>
                  <a:srgbClr val="C00000"/>
                </a:solidFill>
              </a:rPr>
              <a:t>広告掲載時期</a:t>
            </a:r>
            <a:endParaRPr lang="en-US" altLang="ja-JP" sz="1400" b="1" dirty="0">
              <a:solidFill>
                <a:srgbClr val="C00000"/>
              </a:solidFill>
            </a:endParaRPr>
          </a:p>
        </p:txBody>
      </p:sp>
      <p:sp>
        <p:nvSpPr>
          <p:cNvPr id="14" name="正方形/長方形 13">
            <a:extLst>
              <a:ext uri="{FF2B5EF4-FFF2-40B4-BE49-F238E27FC236}">
                <a16:creationId xmlns:a16="http://schemas.microsoft.com/office/drawing/2014/main" id="{BB28E165-163D-C72F-026A-9426F79622C9}"/>
              </a:ext>
            </a:extLst>
          </p:cNvPr>
          <p:cNvSpPr/>
          <p:nvPr/>
        </p:nvSpPr>
        <p:spPr>
          <a:xfrm>
            <a:off x="936331" y="2492896"/>
            <a:ext cx="10344246" cy="2386285"/>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フローチャート: 処理 14">
            <a:extLst>
              <a:ext uri="{FF2B5EF4-FFF2-40B4-BE49-F238E27FC236}">
                <a16:creationId xmlns:a16="http://schemas.microsoft.com/office/drawing/2014/main" id="{FB45A3EF-7807-C038-2BC1-20CEA3A3C391}"/>
              </a:ext>
            </a:extLst>
          </p:cNvPr>
          <p:cNvSpPr/>
          <p:nvPr/>
        </p:nvSpPr>
        <p:spPr>
          <a:xfrm>
            <a:off x="9192344" y="2826932"/>
            <a:ext cx="411458" cy="128111"/>
          </a:xfrm>
          <a:prstGeom prst="flowChartProcess">
            <a:avLst/>
          </a:prstGeom>
          <a:solidFill>
            <a:srgbClr val="00B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フローチャート: 処理 15">
            <a:extLst>
              <a:ext uri="{FF2B5EF4-FFF2-40B4-BE49-F238E27FC236}">
                <a16:creationId xmlns:a16="http://schemas.microsoft.com/office/drawing/2014/main" id="{DB398BC4-EE46-CA0C-DA46-D4558A048572}"/>
              </a:ext>
            </a:extLst>
          </p:cNvPr>
          <p:cNvSpPr/>
          <p:nvPr/>
        </p:nvSpPr>
        <p:spPr>
          <a:xfrm>
            <a:off x="9192344" y="2999224"/>
            <a:ext cx="411458" cy="128111"/>
          </a:xfrm>
          <a:prstGeom prst="flowChartProcess">
            <a:avLst/>
          </a:prstGeom>
          <a:solidFill>
            <a:srgbClr val="92D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テキスト ボックス 16">
            <a:extLst>
              <a:ext uri="{FF2B5EF4-FFF2-40B4-BE49-F238E27FC236}">
                <a16:creationId xmlns:a16="http://schemas.microsoft.com/office/drawing/2014/main" id="{3EFF897E-98D4-CE69-1161-BACF10887669}"/>
              </a:ext>
            </a:extLst>
          </p:cNvPr>
          <p:cNvSpPr txBox="1"/>
          <p:nvPr/>
        </p:nvSpPr>
        <p:spPr>
          <a:xfrm>
            <a:off x="9567522" y="2780589"/>
            <a:ext cx="1516492" cy="430887"/>
          </a:xfrm>
          <a:prstGeom prst="rect">
            <a:avLst/>
          </a:prstGeom>
          <a:noFill/>
        </p:spPr>
        <p:txBody>
          <a:bodyPr wrap="square" rtlCol="0">
            <a:spAutoFit/>
          </a:bodyPr>
          <a:lstStyle/>
          <a:p>
            <a:r>
              <a:rPr lang="ja-JP" altLang="en-US" sz="1100" dirty="0"/>
              <a:t>「花粉」検索</a:t>
            </a:r>
            <a:r>
              <a:rPr lang="en-US" altLang="ja-JP" sz="1100" dirty="0"/>
              <a:t>UB</a:t>
            </a:r>
            <a:r>
              <a:rPr lang="ja-JP" altLang="en-US" sz="1100" dirty="0"/>
              <a:t>数</a:t>
            </a:r>
            <a:endParaRPr lang="en-US" altLang="ja-JP" sz="1100" dirty="0"/>
          </a:p>
          <a:p>
            <a:r>
              <a:rPr lang="ja-JP" altLang="en-US" sz="1100" dirty="0"/>
              <a:t>「花粉症」検索</a:t>
            </a:r>
            <a:r>
              <a:rPr lang="en-US" altLang="ja-JP" sz="1100" dirty="0"/>
              <a:t>UB</a:t>
            </a:r>
            <a:r>
              <a:rPr lang="ja-JP" altLang="en-US" sz="1100" dirty="0"/>
              <a:t>数</a:t>
            </a:r>
          </a:p>
        </p:txBody>
      </p:sp>
      <p:cxnSp>
        <p:nvCxnSpPr>
          <p:cNvPr id="18" name="直線コネクタ 17">
            <a:extLst>
              <a:ext uri="{FF2B5EF4-FFF2-40B4-BE49-F238E27FC236}">
                <a16:creationId xmlns:a16="http://schemas.microsoft.com/office/drawing/2014/main" id="{85DE69DD-1B12-45BC-79BF-5B60D6CE1427}"/>
              </a:ext>
            </a:extLst>
          </p:cNvPr>
          <p:cNvCxnSpPr>
            <a:cxnSpLocks/>
          </p:cNvCxnSpPr>
          <p:nvPr/>
        </p:nvCxnSpPr>
        <p:spPr>
          <a:xfrm flipH="1">
            <a:off x="5663952" y="2481111"/>
            <a:ext cx="2859" cy="1895778"/>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D128AA8A-122A-DEE9-633D-A67AE138D3B2}"/>
              </a:ext>
            </a:extLst>
          </p:cNvPr>
          <p:cNvCxnSpPr>
            <a:cxnSpLocks/>
          </p:cNvCxnSpPr>
          <p:nvPr/>
        </p:nvCxnSpPr>
        <p:spPr>
          <a:xfrm>
            <a:off x="8472264" y="2493000"/>
            <a:ext cx="11952" cy="187200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20" name="図 19">
            <a:extLst>
              <a:ext uri="{FF2B5EF4-FFF2-40B4-BE49-F238E27FC236}">
                <a16:creationId xmlns:a16="http://schemas.microsoft.com/office/drawing/2014/main" id="{58094854-BE69-700E-5167-8008062E937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7054" y="2616143"/>
            <a:ext cx="440434" cy="440434"/>
          </a:xfrm>
          <a:prstGeom prst="rect">
            <a:avLst/>
          </a:prstGeom>
        </p:spPr>
      </p:pic>
      <p:sp>
        <p:nvSpPr>
          <p:cNvPr id="21" name="正方形/長方形 20">
            <a:extLst>
              <a:ext uri="{FF2B5EF4-FFF2-40B4-BE49-F238E27FC236}">
                <a16:creationId xmlns:a16="http://schemas.microsoft.com/office/drawing/2014/main" id="{3671278A-C193-2B98-82CE-8FA0BE8EAAD1}"/>
              </a:ext>
            </a:extLst>
          </p:cNvPr>
          <p:cNvSpPr/>
          <p:nvPr/>
        </p:nvSpPr>
        <p:spPr>
          <a:xfrm>
            <a:off x="4869346" y="2108814"/>
            <a:ext cx="6041362" cy="240066"/>
          </a:xfrm>
          <a:prstGeom prst="rect">
            <a:avLst/>
          </a:prstGeom>
        </p:spPr>
        <p:txBody>
          <a:bodyPr wrap="square">
            <a:spAutoFit/>
          </a:bodyPr>
          <a:lstStyle/>
          <a:p>
            <a:pPr defTabSz="1131757">
              <a:lnSpc>
                <a:spcPct val="120000"/>
              </a:lnSpc>
              <a:defRPr/>
            </a:pPr>
            <a:r>
              <a:rPr lang="en-US" altLang="ja-JP" sz="800" dirty="0">
                <a:solidFill>
                  <a:srgbClr val="002060"/>
                </a:solidFill>
              </a:rPr>
              <a:t>※2021</a:t>
            </a:r>
            <a:r>
              <a:rPr lang="ja-JP" altLang="en-US" sz="800" dirty="0">
                <a:solidFill>
                  <a:srgbClr val="002060"/>
                </a:solidFill>
              </a:rPr>
              <a:t>年</a:t>
            </a:r>
            <a:r>
              <a:rPr lang="en-US" altLang="ja-JP" sz="800" dirty="0">
                <a:solidFill>
                  <a:srgbClr val="002060"/>
                </a:solidFill>
              </a:rPr>
              <a:t>9</a:t>
            </a:r>
            <a:r>
              <a:rPr lang="ja-JP" altLang="en-US" sz="800" dirty="0">
                <a:solidFill>
                  <a:srgbClr val="002060"/>
                </a:solidFill>
              </a:rPr>
              <a:t>月</a:t>
            </a:r>
            <a:r>
              <a:rPr lang="en-US" altLang="ja-JP" sz="800" dirty="0">
                <a:solidFill>
                  <a:srgbClr val="002060"/>
                </a:solidFill>
              </a:rPr>
              <a:t>~2022</a:t>
            </a:r>
            <a:r>
              <a:rPr lang="ja-JP" altLang="en-US" sz="800" dirty="0">
                <a:solidFill>
                  <a:srgbClr val="002060"/>
                </a:solidFill>
              </a:rPr>
              <a:t>年</a:t>
            </a:r>
            <a:r>
              <a:rPr lang="en-US" altLang="ja-JP" sz="800" dirty="0">
                <a:solidFill>
                  <a:srgbClr val="002060"/>
                </a:solidFill>
              </a:rPr>
              <a:t>8</a:t>
            </a:r>
            <a:r>
              <a:rPr lang="ja-JP" altLang="en-US" sz="800" dirty="0">
                <a:solidFill>
                  <a:srgbClr val="002060"/>
                </a:solidFill>
              </a:rPr>
              <a:t>月 </a:t>
            </a:r>
            <a:r>
              <a:rPr lang="en-US" altLang="ja-JP" sz="800" dirty="0">
                <a:solidFill>
                  <a:srgbClr val="002060"/>
                </a:solidFill>
              </a:rPr>
              <a:t>Yahoo!</a:t>
            </a:r>
            <a:r>
              <a:rPr lang="ja-JP" altLang="en-US" sz="800" dirty="0">
                <a:solidFill>
                  <a:srgbClr val="002060"/>
                </a:solidFill>
              </a:rPr>
              <a:t>検索 自然検索の</a:t>
            </a:r>
            <a:r>
              <a:rPr lang="en-US" altLang="ja-JP" sz="800" dirty="0">
                <a:solidFill>
                  <a:srgbClr val="002060"/>
                </a:solidFill>
              </a:rPr>
              <a:t>UB</a:t>
            </a:r>
            <a:r>
              <a:rPr lang="ja-JP" altLang="en-US" sz="800" dirty="0">
                <a:solidFill>
                  <a:srgbClr val="002060"/>
                </a:solidFill>
              </a:rPr>
              <a:t>数推移</a:t>
            </a:r>
            <a:endParaRPr lang="en-US" altLang="ja-JP" sz="800" dirty="0">
              <a:solidFill>
                <a:srgbClr val="002060"/>
              </a:solidFill>
            </a:endParaRPr>
          </a:p>
        </p:txBody>
      </p:sp>
      <p:pic>
        <p:nvPicPr>
          <p:cNvPr id="22" name="図 21">
            <a:extLst>
              <a:ext uri="{FF2B5EF4-FFF2-40B4-BE49-F238E27FC236}">
                <a16:creationId xmlns:a16="http://schemas.microsoft.com/office/drawing/2014/main" id="{F7FF32D4-29F0-1614-9753-067176296E4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32629" y="5346000"/>
            <a:ext cx="1759790" cy="1173193"/>
          </a:xfrm>
          <a:prstGeom prst="rect">
            <a:avLst/>
          </a:prstGeom>
        </p:spPr>
      </p:pic>
      <p:pic>
        <p:nvPicPr>
          <p:cNvPr id="23" name="図 22">
            <a:extLst>
              <a:ext uri="{FF2B5EF4-FFF2-40B4-BE49-F238E27FC236}">
                <a16:creationId xmlns:a16="http://schemas.microsoft.com/office/drawing/2014/main" id="{5371497F-898A-04A9-1BC9-531F4298068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60457" y="5346000"/>
            <a:ext cx="1751882" cy="1167921"/>
          </a:xfrm>
          <a:prstGeom prst="rect">
            <a:avLst/>
          </a:prstGeom>
        </p:spPr>
      </p:pic>
      <p:pic>
        <p:nvPicPr>
          <p:cNvPr id="24" name="図 23">
            <a:extLst>
              <a:ext uri="{FF2B5EF4-FFF2-40B4-BE49-F238E27FC236}">
                <a16:creationId xmlns:a16="http://schemas.microsoft.com/office/drawing/2014/main" id="{9D465BD3-D341-775C-D170-972E3181B8C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3432" y="5346000"/>
            <a:ext cx="1785871" cy="1190581"/>
          </a:xfrm>
          <a:prstGeom prst="rect">
            <a:avLst/>
          </a:prstGeom>
        </p:spPr>
      </p:pic>
      <p:pic>
        <p:nvPicPr>
          <p:cNvPr id="25" name="図 24">
            <a:extLst>
              <a:ext uri="{FF2B5EF4-FFF2-40B4-BE49-F238E27FC236}">
                <a16:creationId xmlns:a16="http://schemas.microsoft.com/office/drawing/2014/main" id="{5AC3865F-13DA-0D81-00F9-31050B8D2D4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37341" y="5346000"/>
            <a:ext cx="1727250" cy="1151500"/>
          </a:xfrm>
          <a:prstGeom prst="rect">
            <a:avLst/>
          </a:prstGeom>
        </p:spPr>
      </p:pic>
      <p:pic>
        <p:nvPicPr>
          <p:cNvPr id="26" name="図 25">
            <a:extLst>
              <a:ext uri="{FF2B5EF4-FFF2-40B4-BE49-F238E27FC236}">
                <a16:creationId xmlns:a16="http://schemas.microsoft.com/office/drawing/2014/main" id="{FEE334ED-2867-A7D8-FA7E-55F72600406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80376" y="5346000"/>
            <a:ext cx="1732432" cy="1154955"/>
          </a:xfrm>
          <a:prstGeom prst="rect">
            <a:avLst/>
          </a:prstGeom>
        </p:spPr>
      </p:pic>
      <p:sp>
        <p:nvSpPr>
          <p:cNvPr id="27" name="テキスト ボックス 26">
            <a:extLst>
              <a:ext uri="{FF2B5EF4-FFF2-40B4-BE49-F238E27FC236}">
                <a16:creationId xmlns:a16="http://schemas.microsoft.com/office/drawing/2014/main" id="{84E03A62-E08C-DEFC-9B0D-45ACC96E2DBF}"/>
              </a:ext>
            </a:extLst>
          </p:cNvPr>
          <p:cNvSpPr txBox="1"/>
          <p:nvPr/>
        </p:nvSpPr>
        <p:spPr>
          <a:xfrm>
            <a:off x="1152790" y="5065439"/>
            <a:ext cx="2206906" cy="307777"/>
          </a:xfrm>
          <a:prstGeom prst="rect">
            <a:avLst/>
          </a:prstGeom>
          <a:noFill/>
        </p:spPr>
        <p:txBody>
          <a:bodyPr wrap="square" rtlCol="0">
            <a:spAutoFit/>
          </a:bodyPr>
          <a:lstStyle/>
          <a:p>
            <a:r>
              <a:rPr lang="ja-JP" altLang="en-US" sz="1400" dirty="0"/>
              <a:t>花粉対策グッズ</a:t>
            </a:r>
            <a:endParaRPr lang="en-US" altLang="ja-JP" sz="1400" dirty="0"/>
          </a:p>
        </p:txBody>
      </p:sp>
      <p:sp>
        <p:nvSpPr>
          <p:cNvPr id="28" name="テキスト ボックス 27">
            <a:extLst>
              <a:ext uri="{FF2B5EF4-FFF2-40B4-BE49-F238E27FC236}">
                <a16:creationId xmlns:a16="http://schemas.microsoft.com/office/drawing/2014/main" id="{83F0066A-F971-076A-69E0-5FA936BF0558}"/>
              </a:ext>
            </a:extLst>
          </p:cNvPr>
          <p:cNvSpPr txBox="1"/>
          <p:nvPr/>
        </p:nvSpPr>
        <p:spPr>
          <a:xfrm>
            <a:off x="3647728" y="5065200"/>
            <a:ext cx="1641571" cy="307777"/>
          </a:xfrm>
          <a:prstGeom prst="rect">
            <a:avLst/>
          </a:prstGeom>
          <a:noFill/>
        </p:spPr>
        <p:txBody>
          <a:bodyPr wrap="square" rtlCol="0">
            <a:spAutoFit/>
          </a:bodyPr>
          <a:lstStyle/>
          <a:p>
            <a:r>
              <a:rPr lang="ja-JP" altLang="en-US" sz="1400" dirty="0"/>
              <a:t>家庭薬</a:t>
            </a:r>
            <a:endParaRPr lang="en-US" altLang="ja-JP" sz="1400" dirty="0"/>
          </a:p>
        </p:txBody>
      </p:sp>
      <p:sp>
        <p:nvSpPr>
          <p:cNvPr id="29" name="テキスト ボックス 28">
            <a:extLst>
              <a:ext uri="{FF2B5EF4-FFF2-40B4-BE49-F238E27FC236}">
                <a16:creationId xmlns:a16="http://schemas.microsoft.com/office/drawing/2014/main" id="{1107B535-A3A4-F232-B323-C6CCCD3CDC0E}"/>
              </a:ext>
            </a:extLst>
          </p:cNvPr>
          <p:cNvSpPr txBox="1"/>
          <p:nvPr/>
        </p:nvSpPr>
        <p:spPr>
          <a:xfrm>
            <a:off x="5822581" y="5065200"/>
            <a:ext cx="1641571" cy="307777"/>
          </a:xfrm>
          <a:prstGeom prst="rect">
            <a:avLst/>
          </a:prstGeom>
          <a:noFill/>
        </p:spPr>
        <p:txBody>
          <a:bodyPr wrap="square" rtlCol="0">
            <a:spAutoFit/>
          </a:bodyPr>
          <a:lstStyle/>
          <a:p>
            <a:r>
              <a:rPr lang="ja-JP" altLang="en-US" sz="1400" dirty="0"/>
              <a:t>家電</a:t>
            </a:r>
            <a:endParaRPr lang="en-US" altLang="ja-JP" sz="1400" dirty="0"/>
          </a:p>
        </p:txBody>
      </p:sp>
      <p:sp>
        <p:nvSpPr>
          <p:cNvPr id="30" name="テキスト ボックス 29">
            <a:extLst>
              <a:ext uri="{FF2B5EF4-FFF2-40B4-BE49-F238E27FC236}">
                <a16:creationId xmlns:a16="http://schemas.microsoft.com/office/drawing/2014/main" id="{0F570130-15FB-F70D-1925-CB5268ED1645}"/>
              </a:ext>
            </a:extLst>
          </p:cNvPr>
          <p:cNvSpPr txBox="1"/>
          <p:nvPr/>
        </p:nvSpPr>
        <p:spPr>
          <a:xfrm>
            <a:off x="7838805" y="5065200"/>
            <a:ext cx="1641571" cy="307777"/>
          </a:xfrm>
          <a:prstGeom prst="rect">
            <a:avLst/>
          </a:prstGeom>
          <a:noFill/>
        </p:spPr>
        <p:txBody>
          <a:bodyPr wrap="square" rtlCol="0">
            <a:spAutoFit/>
          </a:bodyPr>
          <a:lstStyle/>
          <a:p>
            <a:r>
              <a:rPr lang="ja-JP" altLang="en-US" sz="1400" dirty="0"/>
              <a:t>日用品</a:t>
            </a:r>
            <a:endParaRPr lang="en-US" altLang="ja-JP" sz="1400" dirty="0"/>
          </a:p>
        </p:txBody>
      </p:sp>
      <p:sp>
        <p:nvSpPr>
          <p:cNvPr id="31" name="テキスト ボックス 30">
            <a:extLst>
              <a:ext uri="{FF2B5EF4-FFF2-40B4-BE49-F238E27FC236}">
                <a16:creationId xmlns:a16="http://schemas.microsoft.com/office/drawing/2014/main" id="{1259916A-E459-A8F4-A969-C259B7D38AFE}"/>
              </a:ext>
            </a:extLst>
          </p:cNvPr>
          <p:cNvSpPr txBox="1"/>
          <p:nvPr/>
        </p:nvSpPr>
        <p:spPr>
          <a:xfrm>
            <a:off x="9984432" y="5065200"/>
            <a:ext cx="1641571" cy="307777"/>
          </a:xfrm>
          <a:prstGeom prst="rect">
            <a:avLst/>
          </a:prstGeom>
          <a:noFill/>
        </p:spPr>
        <p:txBody>
          <a:bodyPr wrap="square" rtlCol="0">
            <a:spAutoFit/>
          </a:bodyPr>
          <a:lstStyle/>
          <a:p>
            <a:r>
              <a:rPr lang="ja-JP" altLang="en-US" sz="1400" dirty="0"/>
              <a:t>化粧品</a:t>
            </a:r>
            <a:endParaRPr lang="en-US" altLang="ja-JP" sz="1400" dirty="0"/>
          </a:p>
        </p:txBody>
      </p:sp>
      <p:grpSp>
        <p:nvGrpSpPr>
          <p:cNvPr id="32" name="グループ化 31">
            <a:extLst>
              <a:ext uri="{FF2B5EF4-FFF2-40B4-BE49-F238E27FC236}">
                <a16:creationId xmlns:a16="http://schemas.microsoft.com/office/drawing/2014/main" id="{35F02028-3D81-2F06-9E61-57CE05F36A9B}"/>
              </a:ext>
            </a:extLst>
          </p:cNvPr>
          <p:cNvGrpSpPr/>
          <p:nvPr/>
        </p:nvGrpSpPr>
        <p:grpSpPr>
          <a:xfrm>
            <a:off x="939645" y="1830274"/>
            <a:ext cx="10296525" cy="105872"/>
            <a:chOff x="939645" y="2109972"/>
            <a:chExt cx="10296525" cy="105872"/>
          </a:xfrm>
        </p:grpSpPr>
        <p:sp>
          <p:nvSpPr>
            <p:cNvPr id="33" name="フローチャート: 処理 32">
              <a:extLst>
                <a:ext uri="{FF2B5EF4-FFF2-40B4-BE49-F238E27FC236}">
                  <a16:creationId xmlns:a16="http://schemas.microsoft.com/office/drawing/2014/main" id="{EEAD427A-C233-5698-1DC3-91B3FBDE211E}"/>
                </a:ext>
              </a:extLst>
            </p:cNvPr>
            <p:cNvSpPr/>
            <p:nvPr/>
          </p:nvSpPr>
          <p:spPr>
            <a:xfrm>
              <a:off x="939645" y="2109972"/>
              <a:ext cx="10286726" cy="105872"/>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フローチャート: 処理 33">
              <a:extLst>
                <a:ext uri="{FF2B5EF4-FFF2-40B4-BE49-F238E27FC236}">
                  <a16:creationId xmlns:a16="http://schemas.microsoft.com/office/drawing/2014/main" id="{7F64D86A-5A29-F308-DDCC-922E01BD9DDD}"/>
                </a:ext>
              </a:extLst>
            </p:cNvPr>
            <p:cNvSpPr/>
            <p:nvPr/>
          </p:nvSpPr>
          <p:spPr>
            <a:xfrm>
              <a:off x="9088269" y="2110074"/>
              <a:ext cx="2147901" cy="103823"/>
            </a:xfrm>
            <a:prstGeom prst="flowChartProcess">
              <a:avLst/>
            </a:prstGeom>
            <a:solidFill>
              <a:srgbClr val="00004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3384466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165BB-E148-A25F-032F-F9D911D49CF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4BB6430-C6AF-EDE5-4E7B-ECC64D9BE379}"/>
              </a:ext>
            </a:extLst>
          </p:cNvPr>
          <p:cNvSpPr>
            <a:spLocks noGrp="1"/>
          </p:cNvSpPr>
          <p:nvPr>
            <p:ph type="body" sz="quarter" idx="12"/>
          </p:nvPr>
        </p:nvSpPr>
        <p:spPr/>
        <p:txBody>
          <a:bodyPr/>
          <a:lstStyle/>
          <a:p>
            <a:pPr marL="0" indent="0">
              <a:buNone/>
            </a:pPr>
            <a:endParaRPr lang="ja-JP" altLang="en-US"/>
          </a:p>
        </p:txBody>
      </p:sp>
      <p:pic>
        <p:nvPicPr>
          <p:cNvPr id="8" name="図プレースホルダー 12" descr="アイコン&#10;&#10;自動的に生成された説明">
            <a:extLst>
              <a:ext uri="{FF2B5EF4-FFF2-40B4-BE49-F238E27FC236}">
                <a16:creationId xmlns:a16="http://schemas.microsoft.com/office/drawing/2014/main" id="{7E0FB42D-5D82-1FF5-323C-22EF0F23833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テキスト プレースホルダー 4">
            <a:extLst>
              <a:ext uri="{FF2B5EF4-FFF2-40B4-BE49-F238E27FC236}">
                <a16:creationId xmlns:a16="http://schemas.microsoft.com/office/drawing/2014/main" id="{9B90649E-E0C8-893D-1B9F-3E3A5CEF1190}"/>
              </a:ext>
            </a:extLst>
          </p:cNvPr>
          <p:cNvSpPr>
            <a:spLocks noGrp="1"/>
          </p:cNvSpPr>
          <p:nvPr>
            <p:ph type="body" sz="quarter" idx="10"/>
          </p:nvPr>
        </p:nvSpPr>
        <p:spPr/>
        <p:txBody>
          <a:bodyPr/>
          <a:lstStyle/>
          <a:p>
            <a:r>
              <a:rPr lang="ja-JP" altLang="en-US"/>
              <a:t>スケジュール（内容改定）</a:t>
            </a:r>
            <a:endParaRPr lang="en-US" altLang="ja-JP" dirty="0"/>
          </a:p>
        </p:txBody>
      </p:sp>
      <p:graphicFrame>
        <p:nvGraphicFramePr>
          <p:cNvPr id="2" name="表 1">
            <a:extLst>
              <a:ext uri="{FF2B5EF4-FFF2-40B4-BE49-F238E27FC236}">
                <a16:creationId xmlns:a16="http://schemas.microsoft.com/office/drawing/2014/main" id="{A752F2EB-9ADD-6CD8-40DB-5821A66233F9}"/>
              </a:ext>
            </a:extLst>
          </p:cNvPr>
          <p:cNvGraphicFramePr>
            <a:graphicFrameLocks noGrp="1"/>
          </p:cNvGraphicFramePr>
          <p:nvPr>
            <p:extLst>
              <p:ext uri="{D42A27DB-BD31-4B8C-83A1-F6EECF244321}">
                <p14:modId xmlns:p14="http://schemas.microsoft.com/office/powerpoint/2010/main" val="947147537"/>
              </p:ext>
            </p:extLst>
          </p:nvPr>
        </p:nvGraphicFramePr>
        <p:xfrm>
          <a:off x="947738" y="1268760"/>
          <a:ext cx="10296525" cy="2464822"/>
        </p:xfrm>
        <a:graphic>
          <a:graphicData uri="http://schemas.openxmlformats.org/drawingml/2006/table">
            <a:tbl>
              <a:tblPr firstRow="1" bandRow="1"/>
              <a:tblGrid>
                <a:gridCol w="1894562">
                  <a:extLst>
                    <a:ext uri="{9D8B030D-6E8A-4147-A177-3AD203B41FA5}">
                      <a16:colId xmlns:a16="http://schemas.microsoft.com/office/drawing/2014/main" val="20000"/>
                    </a:ext>
                  </a:extLst>
                </a:gridCol>
                <a:gridCol w="8401963">
                  <a:extLst>
                    <a:ext uri="{9D8B030D-6E8A-4147-A177-3AD203B41FA5}">
                      <a16:colId xmlns:a16="http://schemas.microsoft.com/office/drawing/2014/main" val="20001"/>
                    </a:ext>
                  </a:extLst>
                </a:gridCol>
              </a:tblGrid>
              <a:tr h="1232411">
                <a:tc>
                  <a:txBody>
                    <a:bodyPr/>
                    <a:lstStyle/>
                    <a:p>
                      <a:pPr algn="ctr"/>
                      <a:r>
                        <a:rPr lang="ja-JP" altLang="en-US" sz="1600" dirty="0">
                          <a:solidFill>
                            <a:schemeClr val="bg1"/>
                          </a:solidFill>
                          <a:latin typeface="Meiryo" panose="020B0604030504040204" pitchFamily="34" charset="-128"/>
                          <a:ea typeface="Meiryo" panose="020B0604030504040204" pitchFamily="34" charset="-128"/>
                        </a:rPr>
                        <a:t>販売開始</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r>
                        <a:rPr lang="en-US" altLang="ja-JP" sz="1600" dirty="0">
                          <a:latin typeface="Meiryo" panose="020B0604030504040204" pitchFamily="34" charset="-128"/>
                          <a:ea typeface="Meiryo" panose="020B0604030504040204" pitchFamily="34" charset="-128"/>
                        </a:rPr>
                        <a:t>2026/1/30</a:t>
                      </a:r>
                      <a:r>
                        <a:rPr lang="ja-JP" altLang="en-US" sz="1600">
                          <a:latin typeface="Meiryo" panose="020B0604030504040204" pitchFamily="34" charset="-128"/>
                          <a:ea typeface="Meiryo" panose="020B0604030504040204" pitchFamily="34" charset="-128"/>
                        </a:rPr>
                        <a:t>（金）</a:t>
                      </a:r>
                      <a:r>
                        <a:rPr kumimoji="1" lang="en-US" altLang="ja-JP" sz="1600" b="0" i="0" kern="1200" dirty="0">
                          <a:solidFill>
                            <a:schemeClr val="tx1"/>
                          </a:solidFill>
                          <a:effectLst/>
                          <a:latin typeface="Meiryo" panose="020B0604030504040204" pitchFamily="34" charset="-128"/>
                          <a:ea typeface="Meiryo" panose="020B0604030504040204" pitchFamily="34" charset="-128"/>
                          <a:cs typeface="+mn-cs"/>
                        </a:rPr>
                        <a:t>12</a:t>
                      </a:r>
                      <a:r>
                        <a:rPr kumimoji="1" lang="ja-JP" altLang="en-US" sz="1600" b="0" i="0" kern="1200">
                          <a:solidFill>
                            <a:schemeClr val="tx1"/>
                          </a:solidFill>
                          <a:effectLst/>
                          <a:latin typeface="Meiryo" panose="020B0604030504040204" pitchFamily="34" charset="-128"/>
                          <a:ea typeface="Meiryo" panose="020B0604030504040204" pitchFamily="34" charset="-128"/>
                          <a:cs typeface="+mn-cs"/>
                        </a:rPr>
                        <a:t>：</a:t>
                      </a:r>
                      <a:r>
                        <a:rPr kumimoji="1" lang="en-US" altLang="ja-JP" sz="1600" b="0" i="0" kern="1200" dirty="0">
                          <a:solidFill>
                            <a:schemeClr val="tx1"/>
                          </a:solidFill>
                          <a:effectLst/>
                          <a:latin typeface="Meiryo" panose="020B0604030504040204" pitchFamily="34" charset="-128"/>
                          <a:ea typeface="Meiryo" panose="020B0604030504040204" pitchFamily="34" charset="-128"/>
                          <a:cs typeface="+mn-cs"/>
                        </a:rPr>
                        <a:t>00〜</a:t>
                      </a:r>
                    </a:p>
                    <a:p>
                      <a:endParaRPr kumimoji="1" lang="en-US" altLang="ja-JP" sz="1600" b="0" i="0" kern="1200" dirty="0">
                        <a:solidFill>
                          <a:schemeClr val="tx1"/>
                        </a:solidFill>
                        <a:effectLst/>
                        <a:latin typeface="Meiryo" panose="020B0604030504040204" pitchFamily="34" charset="-128"/>
                        <a:ea typeface="Meiryo" panose="020B0604030504040204" pitchFamily="34" charset="-128"/>
                        <a:cs typeface="+mn-cs"/>
                      </a:endParaRPr>
                    </a:p>
                    <a:p>
                      <a:r>
                        <a:rPr kumimoji="1" lang="en-US" altLang="ja-JP" sz="1600" b="0" i="0" kern="1200" dirty="0">
                          <a:solidFill>
                            <a:schemeClr val="tx1"/>
                          </a:solidFill>
                          <a:effectLst/>
                          <a:latin typeface="Meiryo" panose="020B0604030504040204" pitchFamily="34" charset="-128"/>
                          <a:ea typeface="Meiryo" panose="020B0604030504040204" pitchFamily="34" charset="-128"/>
                          <a:cs typeface="+mn-cs"/>
                        </a:rPr>
                        <a:t>※</a:t>
                      </a:r>
                      <a:r>
                        <a:rPr kumimoji="1" lang="ja-JP" altLang="en-US" sz="1600" b="0" i="0" kern="1200">
                          <a:solidFill>
                            <a:schemeClr val="tx1"/>
                          </a:solidFill>
                          <a:effectLst/>
                          <a:latin typeface="Meiryo" panose="020B0604030504040204" pitchFamily="34" charset="-128"/>
                          <a:ea typeface="Meiryo" panose="020B0604030504040204" pitchFamily="34" charset="-128"/>
                          <a:cs typeface="+mn-cs"/>
                        </a:rPr>
                        <a:t>事前の提案可否が必須の商品となっておりますのでご注意ください。</a:t>
                      </a:r>
                      <a:endParaRPr lang="ja-JP" altLang="en-US" sz="1600" dirty="0">
                        <a:latin typeface="Meiryo" panose="020B0604030504040204" pitchFamily="34" charset="-128"/>
                        <a:ea typeface="Meiryo" panose="020B0604030504040204" pitchFamily="34"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1232411">
                <a:tc>
                  <a:txBody>
                    <a:bodyPr/>
                    <a:lstStyle/>
                    <a:p>
                      <a:pPr algn="ctr"/>
                      <a:r>
                        <a:rPr lang="ja-JP" altLang="en-US" sz="1600" dirty="0">
                          <a:solidFill>
                            <a:schemeClr val="bg1"/>
                          </a:solidFill>
                          <a:latin typeface="Meiryo" panose="020B0604030504040204" pitchFamily="34" charset="-128"/>
                          <a:ea typeface="Meiryo" panose="020B0604030504040204" pitchFamily="34" charset="-128"/>
                        </a:rPr>
                        <a:t>特集内バナー</a:t>
                      </a:r>
                      <a:endParaRPr lang="en-US" altLang="ja-JP" sz="1600" dirty="0">
                        <a:solidFill>
                          <a:schemeClr val="bg1"/>
                        </a:solidFill>
                        <a:latin typeface="Meiryo" panose="020B0604030504040204" pitchFamily="34" charset="-128"/>
                        <a:ea typeface="Meiryo" panose="020B0604030504040204" pitchFamily="34" charset="-128"/>
                      </a:endParaRPr>
                    </a:p>
                    <a:p>
                      <a:pPr algn="ctr"/>
                      <a:r>
                        <a:rPr lang="ja-JP" altLang="en-US" sz="1600" dirty="0">
                          <a:solidFill>
                            <a:schemeClr val="bg1"/>
                          </a:solidFill>
                          <a:latin typeface="Meiryo" panose="020B0604030504040204" pitchFamily="34" charset="-128"/>
                          <a:ea typeface="Meiryo" panose="020B0604030504040204" pitchFamily="34" charset="-128"/>
                        </a:rPr>
                        <a:t>予約・</a:t>
                      </a:r>
                      <a:r>
                        <a:rPr lang="ja-JP" altLang="en-US" sz="1600">
                          <a:solidFill>
                            <a:schemeClr val="bg1"/>
                          </a:solidFill>
                          <a:latin typeface="Meiryo" panose="020B0604030504040204" pitchFamily="34" charset="-128"/>
                          <a:ea typeface="Meiryo" panose="020B0604030504040204" pitchFamily="34" charset="-128"/>
                        </a:rPr>
                        <a:t>入稿開始</a:t>
                      </a:r>
                      <a:endParaRPr lang="en-US" altLang="ja-JP" sz="1600" dirty="0">
                        <a:solidFill>
                          <a:schemeClr val="bg1"/>
                        </a:solidFill>
                        <a:latin typeface="Meiryo" panose="020B0604030504040204" pitchFamily="34" charset="-128"/>
                        <a:ea typeface="Meiryo" panose="020B0604030504040204" pitchFamily="34"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r>
                        <a:rPr lang="en-US" altLang="ja-JP" sz="1600" dirty="0">
                          <a:latin typeface="Meiryo" panose="020B0604030504040204" pitchFamily="34" charset="-128"/>
                          <a:ea typeface="Meiryo" panose="020B0604030504040204" pitchFamily="34" charset="-128"/>
                        </a:rPr>
                        <a:t>2026/1/30</a:t>
                      </a:r>
                      <a:r>
                        <a:rPr lang="ja-JP" altLang="en-US" sz="1600">
                          <a:latin typeface="Meiryo" panose="020B0604030504040204" pitchFamily="34" charset="-128"/>
                          <a:ea typeface="Meiryo" panose="020B0604030504040204" pitchFamily="34" charset="-128"/>
                        </a:rPr>
                        <a:t>（金）</a:t>
                      </a:r>
                      <a:r>
                        <a:rPr kumimoji="1" lang="en-US" altLang="ja-JP" sz="1600" b="0" i="0" kern="1200" dirty="0">
                          <a:solidFill>
                            <a:schemeClr val="tx1"/>
                          </a:solidFill>
                          <a:effectLst/>
                          <a:latin typeface="Meiryo" panose="020B0604030504040204" pitchFamily="34" charset="-128"/>
                          <a:ea typeface="Meiryo" panose="020B0604030504040204" pitchFamily="34" charset="-128"/>
                          <a:cs typeface="+mn-cs"/>
                        </a:rPr>
                        <a:t>12</a:t>
                      </a:r>
                      <a:r>
                        <a:rPr kumimoji="1" lang="ja-JP" altLang="en-US" sz="1600" b="0" i="0" kern="1200">
                          <a:solidFill>
                            <a:schemeClr val="tx1"/>
                          </a:solidFill>
                          <a:effectLst/>
                          <a:latin typeface="Meiryo" panose="020B0604030504040204" pitchFamily="34" charset="-128"/>
                          <a:ea typeface="Meiryo" panose="020B0604030504040204" pitchFamily="34" charset="-128"/>
                          <a:cs typeface="+mn-cs"/>
                        </a:rPr>
                        <a:t>：</a:t>
                      </a:r>
                      <a:r>
                        <a:rPr kumimoji="1" lang="en-US" altLang="ja-JP" sz="1600" b="0" i="0" kern="1200" dirty="0">
                          <a:solidFill>
                            <a:schemeClr val="tx1"/>
                          </a:solidFill>
                          <a:effectLst/>
                          <a:latin typeface="Meiryo" panose="020B0604030504040204" pitchFamily="34" charset="-128"/>
                          <a:ea typeface="Meiryo" panose="020B0604030504040204" pitchFamily="34" charset="-128"/>
                          <a:cs typeface="+mn-cs"/>
                        </a:rPr>
                        <a:t>00〜</a:t>
                      </a:r>
                      <a:r>
                        <a:rPr kumimoji="1" lang="ja-JP" altLang="en-US" sz="1600" b="0" i="0" kern="1200">
                          <a:solidFill>
                            <a:schemeClr val="tx1"/>
                          </a:solidFill>
                          <a:effectLst/>
                          <a:latin typeface="Meiryo" panose="020B0604030504040204" pitchFamily="34" charset="-128"/>
                          <a:ea typeface="Meiryo" panose="020B0604030504040204" pitchFamily="34" charset="-128"/>
                          <a:cs typeface="+mn-cs"/>
                        </a:rPr>
                        <a:t>　（販売開始と同時。予約優先）</a:t>
                      </a:r>
                      <a:endParaRPr lang="ja-JP" altLang="en-US" sz="1600" dirty="0">
                        <a:latin typeface="Meiryo" panose="020B0604030504040204" pitchFamily="34" charset="-128"/>
                        <a:ea typeface="Meiryo" panose="020B0604030504040204" pitchFamily="34"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507053291"/>
                  </a:ext>
                </a:extLst>
              </a:tr>
            </a:tbl>
          </a:graphicData>
        </a:graphic>
      </p:graphicFrame>
    </p:spTree>
    <p:extLst>
      <p:ext uri="{BB962C8B-B14F-4D97-AF65-F5344CB8AC3E}">
        <p14:creationId xmlns:p14="http://schemas.microsoft.com/office/powerpoint/2010/main" val="12471038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4D59C-7731-C668-87D2-065C4226EAC1}"/>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846D9D2-2BDF-0310-EFDF-3DEA5DC3C432}"/>
              </a:ext>
            </a:extLst>
          </p:cNvPr>
          <p:cNvSpPr>
            <a:spLocks noGrp="1"/>
          </p:cNvSpPr>
          <p:nvPr>
            <p:ph type="body" sz="quarter" idx="12"/>
          </p:nvPr>
        </p:nvSpPr>
        <p:spPr/>
        <p:txBody>
          <a:bodyPr/>
          <a:lstStyle/>
          <a:p>
            <a:pPr marL="0" indent="0">
              <a:buNone/>
            </a:pPr>
            <a:endParaRPr lang="ja-JP" altLang="en-US"/>
          </a:p>
        </p:txBody>
      </p:sp>
      <p:pic>
        <p:nvPicPr>
          <p:cNvPr id="8" name="図プレースホルダー 12" descr="アイコン&#10;&#10;自動的に生成された説明">
            <a:extLst>
              <a:ext uri="{FF2B5EF4-FFF2-40B4-BE49-F238E27FC236}">
                <a16:creationId xmlns:a16="http://schemas.microsoft.com/office/drawing/2014/main" id="{D2F6D187-9275-08AC-E872-A0BAC3AFEE46}"/>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テキスト プレースホルダー 4">
            <a:extLst>
              <a:ext uri="{FF2B5EF4-FFF2-40B4-BE49-F238E27FC236}">
                <a16:creationId xmlns:a16="http://schemas.microsoft.com/office/drawing/2014/main" id="{A0AB2066-18C2-D49F-BBAB-18C9D4C0C300}"/>
              </a:ext>
            </a:extLst>
          </p:cNvPr>
          <p:cNvSpPr>
            <a:spLocks noGrp="1"/>
          </p:cNvSpPr>
          <p:nvPr>
            <p:ph type="body" sz="quarter" idx="10"/>
          </p:nvPr>
        </p:nvSpPr>
        <p:spPr/>
        <p:txBody>
          <a:bodyPr/>
          <a:lstStyle/>
          <a:p>
            <a:r>
              <a:rPr lang="ja-JP" altLang="en-US"/>
              <a:t>販売制限</a:t>
            </a:r>
            <a:endParaRPr kumimoji="1" lang="ja-JP" altLang="en-US"/>
          </a:p>
        </p:txBody>
      </p:sp>
      <p:sp>
        <p:nvSpPr>
          <p:cNvPr id="2" name="Text Box 1031">
            <a:extLst>
              <a:ext uri="{FF2B5EF4-FFF2-40B4-BE49-F238E27FC236}">
                <a16:creationId xmlns:a16="http://schemas.microsoft.com/office/drawing/2014/main" id="{A31AC07F-2CA1-C0F3-8DC8-0378A1E3571B}"/>
              </a:ext>
            </a:extLst>
          </p:cNvPr>
          <p:cNvSpPr txBox="1">
            <a:spLocks noChangeArrowheads="1"/>
          </p:cNvSpPr>
          <p:nvPr/>
        </p:nvSpPr>
        <p:spPr bwMode="auto">
          <a:xfrm>
            <a:off x="443372" y="974333"/>
            <a:ext cx="11305256" cy="589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以下に該当する業種、商品・サービスにつきましては、花粉</a:t>
            </a:r>
            <a:r>
              <a:rPr kumimoji="1" lang="ja-JP" altLang="en-US" sz="1300" b="0" i="0" u="none" strike="noStrike" kern="1200" cap="none" spc="0" normalizeH="0" baseline="0" noProof="0">
                <a:ln>
                  <a:noFill/>
                </a:ln>
                <a:effectLst/>
                <a:uLnTx/>
                <a:uFillTx/>
                <a:latin typeface="メイリオ"/>
                <a:ea typeface="メイリオ"/>
              </a:rPr>
              <a:t>情報</a:t>
            </a:r>
            <a:r>
              <a:rPr kumimoji="1" lang="en-US" altLang="ja-JP" sz="1300" b="0" i="0" u="none" strike="noStrike" kern="1200" cap="none" spc="0" normalizeH="0" baseline="0" noProof="0" dirty="0">
                <a:ln>
                  <a:noFill/>
                </a:ln>
                <a:effectLst/>
                <a:uLnTx/>
                <a:uFillTx/>
                <a:latin typeface="メイリオ"/>
                <a:ea typeface="メイリオ"/>
              </a:rPr>
              <a:t>2026</a:t>
            </a:r>
            <a:r>
              <a:rPr lang="ja-JP" altLang="en-US" sz="1300">
                <a:latin typeface="メイリオ"/>
                <a:ea typeface="メイリオ"/>
              </a:rPr>
              <a:t>の</a:t>
            </a:r>
            <a:r>
              <a:rPr lang="ja-JP" altLang="en-US" sz="1300" dirty="0">
                <a:latin typeface="メイリオ"/>
                <a:ea typeface="メイリオ"/>
              </a:rPr>
              <a:t>ご協賛</a:t>
            </a:r>
            <a:r>
              <a:rPr kumimoji="1" lang="ja-JP" altLang="en-US" sz="1300" b="0" i="0" u="none" strike="noStrike" kern="1200" cap="none" spc="0" normalizeH="0" baseline="0" noProof="0" dirty="0">
                <a:ln>
                  <a:noFill/>
                </a:ln>
                <a:effectLst/>
                <a:uLnTx/>
                <a:uFillTx/>
                <a:latin typeface="メイリオ"/>
                <a:ea typeface="メイリオ"/>
              </a:rPr>
              <a:t>は原則不可となります。ただし、以下に該当しない業種やサービスでも、プロモーション内容や取り上げるテーマ等によってはご協賛いただけない場合がありますので、必ず事前に掲載可否を弊社にお問い合わせください。また、広告主様のサイトが弊社の広告掲載基準を満たすことが、</a:t>
            </a:r>
            <a:r>
              <a:rPr lang="ja-JP" altLang="en-US" sz="1300" dirty="0">
                <a:latin typeface="メイリオ"/>
                <a:ea typeface="メイリオ"/>
              </a:rPr>
              <a:t>花粉</a:t>
            </a:r>
            <a:r>
              <a:rPr lang="ja-JP" altLang="en-US" sz="1300">
                <a:latin typeface="メイリオ"/>
                <a:ea typeface="メイリオ"/>
              </a:rPr>
              <a:t>情報</a:t>
            </a:r>
            <a:r>
              <a:rPr lang="en-US" altLang="ja-JP" sz="1300" dirty="0">
                <a:latin typeface="メイリオ"/>
                <a:ea typeface="メイリオ"/>
              </a:rPr>
              <a:t>2026</a:t>
            </a:r>
            <a:r>
              <a:rPr lang="ja-JP" altLang="en-US" sz="1300">
                <a:latin typeface="メイリオ"/>
                <a:ea typeface="メイリオ"/>
              </a:rPr>
              <a:t>の</a:t>
            </a:r>
            <a:r>
              <a:rPr lang="ja-JP" altLang="en-US" sz="1300" dirty="0">
                <a:latin typeface="メイリオ"/>
                <a:ea typeface="メイリオ"/>
              </a:rPr>
              <a:t>ご協賛</a:t>
            </a:r>
            <a:r>
              <a:rPr kumimoji="1" lang="ja-JP" altLang="en-US" sz="1300" b="0" i="0" u="none" strike="noStrike" kern="1200" cap="none" spc="0" normalizeH="0" baseline="0" noProof="0" dirty="0">
                <a:ln>
                  <a:noFill/>
                </a:ln>
                <a:effectLst/>
                <a:uLnTx/>
                <a:uFillTx/>
                <a:latin typeface="メイリオ"/>
                <a:ea typeface="メイリオ"/>
              </a:rPr>
              <a:t>の条件となります。</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a:t>
            </a:r>
            <a:r>
              <a:rPr kumimoji="1" lang="zh-TW" altLang="en-US" sz="1300" b="0" i="0" u="none" strike="noStrike" kern="1200" cap="none" spc="0" normalizeH="0" baseline="0" noProof="0" dirty="0">
                <a:ln>
                  <a:noFill/>
                </a:ln>
                <a:effectLst/>
                <a:uLnTx/>
                <a:uFillTx/>
                <a:latin typeface="メイリオ"/>
                <a:ea typeface="メイリオ"/>
              </a:rPr>
              <a:t>消費者金融業（消費者向無担保貸金業）</a:t>
            </a:r>
            <a:r>
              <a:rPr kumimoji="1" lang="ja-JP" altLang="en-US" sz="1300" b="0" i="0" u="none" strike="noStrike" kern="1200" cap="none" spc="0" normalizeH="0" baseline="0" noProof="0" dirty="0" err="1">
                <a:ln>
                  <a:noFill/>
                </a:ln>
                <a:effectLst/>
                <a:uLnTx/>
                <a:uFillTx/>
                <a:latin typeface="メイリオ"/>
                <a:ea typeface="メイリオ"/>
              </a:rPr>
              <a:t>、</a:t>
            </a:r>
            <a:r>
              <a:rPr kumimoji="1" lang="ja-JP" altLang="en-US" sz="1300" b="0" i="0" u="none" strike="noStrike" kern="1200" cap="none" spc="0" normalizeH="0" baseline="0" noProof="0" dirty="0">
                <a:ln>
                  <a:noFill/>
                </a:ln>
                <a:effectLst/>
                <a:uLnTx/>
                <a:uFillTx/>
                <a:latin typeface="メイリオ"/>
                <a:ea typeface="メイリオ"/>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・パチンコ・パチスロの営業および機種、カジノ（企業広告含む）、ギャンブル</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・レーシック、美容整形・美容外科・美容皮膚科、その他医療機関全般</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・医療機関による保険外治療</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・美容エステティックサロン</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・あん摩業、マッサージ業、指圧業、はり業、きゅう業等</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・不妊治療</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・治験</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a:t>
            </a:r>
            <a:r>
              <a:rPr kumimoji="1" lang="en-US" altLang="ja-JP" sz="1300" b="0" i="0" u="none" strike="noStrike" kern="1200" cap="none" spc="0" normalizeH="0" baseline="0" noProof="0" dirty="0">
                <a:ln>
                  <a:noFill/>
                </a:ln>
                <a:effectLst/>
                <a:uLnTx/>
                <a:uFillTx/>
                <a:latin typeface="メイリオ"/>
                <a:ea typeface="メイリオ"/>
              </a:rPr>
              <a:t>ED</a:t>
            </a:r>
            <a:r>
              <a:rPr kumimoji="1" lang="ja-JP" altLang="en-US" sz="1300" b="0" i="0" u="none" strike="noStrike" kern="1200" cap="none" spc="0" normalizeH="0" baseline="0" noProof="0" dirty="0">
                <a:ln>
                  <a:noFill/>
                </a:ln>
                <a:effectLst/>
                <a:uLnTx/>
                <a:uFillTx/>
                <a:latin typeface="メイリオ"/>
                <a:ea typeface="メイリオ"/>
              </a:rPr>
              <a:t>（治療、医薬品、情報、啓蒙サイト等）</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・性的機能強化、改善を期待させる経口物</a:t>
            </a:r>
            <a:endParaRPr kumimoji="1" lang="en-US" altLang="ja-JP" sz="1300" b="0" i="0" u="none" strike="noStrike" kern="1200" cap="none" spc="0" normalizeH="0" baseline="0" noProof="0" dirty="0">
              <a:ln>
                <a:noFill/>
              </a:ln>
              <a:effectLst/>
              <a:uLnTx/>
              <a:uFillTx/>
              <a:latin typeface="メイリオ"/>
              <a:ea typeface="メイリオ"/>
            </a:endParaRPr>
          </a:p>
          <a:p>
            <a:pPr lvl="0">
              <a:spcBef>
                <a:spcPct val="0"/>
              </a:spcBef>
              <a:defRPr/>
            </a:pPr>
            <a:r>
              <a:rPr lang="ja-JP" altLang="en-US" sz="1300" dirty="0"/>
              <a:t>・健康・美容食品、健康器具、健康雑貨その他商品やサービス（ただし花粉症への効果効能が認められている場合は除く）</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・発毛、育毛・増毛効果を訴求する商品・サービス全般（医薬品の発毛・育毛剤は除く）、かつら</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a:t>
            </a:r>
            <a:r>
              <a:rPr kumimoji="1" lang="zh-TW" altLang="en-US" sz="1300" b="0" i="0" u="none" strike="noStrike" kern="1200" cap="none" spc="0" normalizeH="0" baseline="0" noProof="0" dirty="0">
                <a:ln>
                  <a:noFill/>
                </a:ln>
                <a:effectLst/>
                <a:uLnTx/>
                <a:uFillTx/>
                <a:latin typeface="メイリオ"/>
                <a:ea typeface="メイリオ"/>
              </a:rPr>
              <a:t>能力開発関連商品</a:t>
            </a:r>
            <a:endParaRPr kumimoji="1" lang="ja-JP" altLang="en-US"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・占い</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・国家資格を有する業種（弁護士、司法書士、行政書士、弁理士、公認会計士、税理士）</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・法務、税務</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・探偵業</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・出会い系サイト、結婚紹介（インターネット異性紹介事業）</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・団体による意見広告</a:t>
            </a:r>
            <a:endParaRPr kumimoji="1" lang="en-US" altLang="ja-JP"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300" b="0" i="0" u="none" strike="noStrike" kern="1200" cap="none" spc="0" normalizeH="0" baseline="0" noProof="0" dirty="0">
                <a:ln>
                  <a:noFill/>
                </a:ln>
                <a:effectLst/>
                <a:uLnTx/>
                <a:uFillTx/>
                <a:latin typeface="メイリオ"/>
                <a:ea typeface="メイリオ"/>
              </a:rPr>
              <a:t>・</a:t>
            </a:r>
            <a:r>
              <a:rPr kumimoji="1" lang="zh-TW" altLang="en-US" sz="1300" b="0" i="0" u="none" strike="noStrike" kern="1200" cap="none" spc="0" normalizeH="0" baseline="0" noProof="0" dirty="0">
                <a:ln>
                  <a:noFill/>
                </a:ln>
                <a:effectLst/>
                <a:uLnTx/>
                <a:uFillTx/>
                <a:latin typeface="メイリオ"/>
                <a:ea typeface="メイリオ"/>
              </a:rPr>
              <a:t>宗教団体、活動</a:t>
            </a:r>
            <a:endParaRPr kumimoji="1" lang="en-US" altLang="zh-TW" sz="1300" b="0" i="0" u="none" strike="noStrike" kern="1200" cap="none" spc="0" normalizeH="0" baseline="0" noProof="0" dirty="0">
              <a:ln>
                <a:noFill/>
              </a:ln>
              <a:effectLst/>
              <a:uLnTx/>
              <a:uFillTx/>
              <a:latin typeface="メイリオ"/>
              <a:ea typeface="メイリオ"/>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300" dirty="0">
                <a:latin typeface="メイリオ"/>
                <a:ea typeface="メイリオ"/>
              </a:rPr>
              <a:t>・</a:t>
            </a:r>
            <a:r>
              <a:rPr lang="en-US" altLang="ja-JP" sz="1300" dirty="0">
                <a:latin typeface="メイリオ"/>
                <a:ea typeface="メイリオ"/>
              </a:rPr>
              <a:t>Yahoo!</a:t>
            </a:r>
            <a:r>
              <a:rPr lang="ja-JP" altLang="en-US" sz="1300" dirty="0">
                <a:latin typeface="メイリオ"/>
                <a:ea typeface="メイリオ"/>
              </a:rPr>
              <a:t>天気・災害および</a:t>
            </a:r>
            <a:r>
              <a:rPr lang="en-US" altLang="ja-JP" sz="1300" dirty="0">
                <a:latin typeface="メイリオ"/>
                <a:ea typeface="メイリオ"/>
              </a:rPr>
              <a:t>Yahoo!</a:t>
            </a:r>
            <a:r>
              <a:rPr lang="ja-JP" altLang="en-US" sz="1300" dirty="0">
                <a:latin typeface="メイリオ"/>
                <a:ea typeface="メイリオ"/>
              </a:rPr>
              <a:t>天気アプリの競合となる媒体、サービス</a:t>
            </a:r>
            <a:endParaRPr lang="en-US" altLang="ja-JP" sz="1300" dirty="0">
              <a:latin typeface="メイリオ"/>
              <a:ea typeface="メイリオ"/>
            </a:endParaRPr>
          </a:p>
        </p:txBody>
      </p:sp>
    </p:spTree>
    <p:extLst>
      <p:ext uri="{BB962C8B-B14F-4D97-AF65-F5344CB8AC3E}">
        <p14:creationId xmlns:p14="http://schemas.microsoft.com/office/powerpoint/2010/main" val="1891826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0495A-4039-EECD-1466-CDDF68465629}"/>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B503334-C12D-0A71-DF3D-BC7CB5891210}"/>
              </a:ext>
            </a:extLst>
          </p:cNvPr>
          <p:cNvSpPr>
            <a:spLocks noGrp="1"/>
          </p:cNvSpPr>
          <p:nvPr>
            <p:ph type="body" sz="quarter" idx="12"/>
          </p:nvPr>
        </p:nvSpPr>
        <p:spPr/>
        <p:txBody>
          <a:bodyPr/>
          <a:lstStyle/>
          <a:p>
            <a:pPr marL="0" indent="0">
              <a:buNone/>
            </a:pPr>
            <a:endParaRPr lang="ja-JP" altLang="en-US"/>
          </a:p>
        </p:txBody>
      </p:sp>
      <p:pic>
        <p:nvPicPr>
          <p:cNvPr id="8" name="図プレースホルダー 12" descr="アイコン&#10;&#10;自動的に生成された説明">
            <a:extLst>
              <a:ext uri="{FF2B5EF4-FFF2-40B4-BE49-F238E27FC236}">
                <a16:creationId xmlns:a16="http://schemas.microsoft.com/office/drawing/2014/main" id="{DBE108B4-ED99-2507-22CE-CB4821DE268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テキスト プレースホルダー 4">
            <a:extLst>
              <a:ext uri="{FF2B5EF4-FFF2-40B4-BE49-F238E27FC236}">
                <a16:creationId xmlns:a16="http://schemas.microsoft.com/office/drawing/2014/main" id="{9E3289B5-696D-F9B7-98C7-437736AD942A}"/>
              </a:ext>
            </a:extLst>
          </p:cNvPr>
          <p:cNvSpPr>
            <a:spLocks noGrp="1"/>
          </p:cNvSpPr>
          <p:nvPr>
            <p:ph type="body" sz="quarter" idx="10"/>
          </p:nvPr>
        </p:nvSpPr>
        <p:spPr/>
        <p:txBody>
          <a:bodyPr/>
          <a:lstStyle/>
          <a:p>
            <a:r>
              <a:rPr kumimoji="1" lang="ja-JP" altLang="en-US"/>
              <a:t>注意事項・免責事項</a:t>
            </a:r>
            <a:endParaRPr kumimoji="1" lang="ja-JP" altLang="en-US" dirty="0"/>
          </a:p>
        </p:txBody>
      </p:sp>
      <p:sp>
        <p:nvSpPr>
          <p:cNvPr id="2" name="Rectangle 46">
            <a:extLst>
              <a:ext uri="{FF2B5EF4-FFF2-40B4-BE49-F238E27FC236}">
                <a16:creationId xmlns:a16="http://schemas.microsoft.com/office/drawing/2014/main" id="{CB458D26-6354-B669-4F43-992E6281D03E}"/>
              </a:ext>
            </a:extLst>
          </p:cNvPr>
          <p:cNvSpPr>
            <a:spLocks noChangeArrowheads="1"/>
          </p:cNvSpPr>
          <p:nvPr/>
        </p:nvSpPr>
        <p:spPr bwMode="auto">
          <a:xfrm>
            <a:off x="947737" y="1338647"/>
            <a:ext cx="10474147" cy="493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編集・制作</a:t>
            </a:r>
            <a:endParaRPr lang="en-US" altLang="ja-JP" sz="1600" dirty="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・企画内容は広告主</a:t>
            </a:r>
            <a:r>
              <a:rPr lang="ja-JP" altLang="en-US" sz="1200">
                <a:latin typeface="メイリオ" panose="020B0604030504040204" pitchFamily="50" charset="-128"/>
                <a:ea typeface="メイリオ" panose="020B0604030504040204" pitchFamily="50" charset="-128"/>
              </a:rPr>
              <a:t>様と</a:t>
            </a:r>
            <a:r>
              <a:rPr lang="en-US" altLang="ja-JP" sz="1200" dirty="0">
                <a:latin typeface="メイリオ" panose="020B0604030504040204" pitchFamily="50" charset="-128"/>
                <a:ea typeface="メイリオ" panose="020B0604030504040204" pitchFamily="50" charset="-128"/>
              </a:rPr>
              <a:t>LINE</a:t>
            </a:r>
            <a:r>
              <a:rPr lang="ja-JP" altLang="en-US" sz="1200">
                <a:latin typeface="メイリオ" panose="020B0604030504040204" pitchFamily="50" charset="-128"/>
                <a:ea typeface="メイリオ" panose="020B0604030504040204" pitchFamily="50" charset="-128"/>
              </a:rPr>
              <a:t>ヤフー</a:t>
            </a:r>
            <a:r>
              <a:rPr lang="ja-JP" altLang="en-US" sz="1200" dirty="0">
                <a:latin typeface="メイリオ" panose="020B0604030504040204" pitchFamily="50" charset="-128"/>
                <a:ea typeface="メイリオ" panose="020B0604030504040204" pitchFamily="50" charset="-128"/>
              </a:rPr>
              <a:t>との間で協議の上決定し、最終的な編</a:t>
            </a:r>
            <a:r>
              <a:rPr lang="ja-JP" altLang="en-US" sz="1200">
                <a:latin typeface="メイリオ" panose="020B0604030504040204" pitchFamily="50" charset="-128"/>
                <a:ea typeface="メイリオ" panose="020B0604030504040204" pitchFamily="50" charset="-128"/>
              </a:rPr>
              <a:t>集権は</a:t>
            </a:r>
            <a:r>
              <a:rPr lang="en-US" altLang="ja-JP" sz="1200" dirty="0">
                <a:latin typeface="メイリオ" panose="020B0604030504040204" pitchFamily="50" charset="-128"/>
                <a:ea typeface="メイリオ" panose="020B0604030504040204" pitchFamily="50" charset="-128"/>
              </a:rPr>
              <a:t>LINE</a:t>
            </a:r>
            <a:r>
              <a:rPr lang="ja-JP" altLang="en-US" sz="1200">
                <a:latin typeface="メイリオ" panose="020B0604030504040204" pitchFamily="50" charset="-128"/>
                <a:ea typeface="メイリオ" panose="020B0604030504040204" pitchFamily="50" charset="-128"/>
              </a:rPr>
              <a:t>ヤフー</a:t>
            </a:r>
            <a:r>
              <a:rPr lang="ja-JP" altLang="en-US" sz="1200" dirty="0">
                <a:latin typeface="メイリオ" panose="020B0604030504040204" pitchFamily="50" charset="-128"/>
                <a:ea typeface="メイリオ" panose="020B0604030504040204" pitchFamily="50" charset="-128"/>
              </a:rPr>
              <a:t>に帰属します。</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・広告主様より提供いただく製品画像等の素材については第三者の権利を侵害するものではないこと、および記載内容</a:t>
            </a:r>
            <a:r>
              <a:rPr lang="ja-JP" altLang="en-US" sz="1200">
                <a:latin typeface="メイリオ" panose="020B0604030504040204" pitchFamily="50" charset="-128"/>
                <a:ea typeface="メイリオ" panose="020B0604030504040204" pitchFamily="50" charset="-128"/>
              </a:rPr>
              <a:t>に係わる財産権</a:t>
            </a:r>
            <a:r>
              <a:rPr lang="ja-JP" altLang="en-US" sz="1200" dirty="0">
                <a:latin typeface="メイリオ" panose="020B0604030504040204" pitchFamily="50" charset="-128"/>
                <a:ea typeface="メイリオ" panose="020B0604030504040204" pitchFamily="50" charset="-128"/>
              </a:rPr>
              <a:t>全て</a:t>
            </a:r>
            <a:r>
              <a:rPr lang="ja-JP" altLang="en-US" sz="1200">
                <a:latin typeface="メイリオ" panose="020B0604030504040204" pitchFamily="50" charset="-128"/>
                <a:ea typeface="メイリオ" panose="020B0604030504040204" pitchFamily="50" charset="-128"/>
              </a:rPr>
              <a:t>の権利</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en-US" altLang="ja-JP" sz="1200" dirty="0">
                <a:latin typeface="メイリオ" panose="020B0604030504040204" pitchFamily="50" charset="-128"/>
                <a:ea typeface="メイリオ" panose="020B0604030504040204" pitchFamily="50" charset="-128"/>
              </a:rPr>
              <a:t>      </a:t>
            </a:r>
            <a:r>
              <a:rPr lang="ja-JP" altLang="en-US" sz="1200">
                <a:latin typeface="メイリオ" panose="020B0604030504040204" pitchFamily="50" charset="-128"/>
                <a:ea typeface="メイリオ" panose="020B0604030504040204" pitchFamily="50" charset="-128"/>
              </a:rPr>
              <a:t>処理</a:t>
            </a:r>
            <a:r>
              <a:rPr lang="ja-JP" altLang="en-US" sz="1200" dirty="0">
                <a:latin typeface="メイリオ" panose="020B0604030504040204" pitchFamily="50" charset="-128"/>
                <a:ea typeface="メイリオ" panose="020B0604030504040204" pitchFamily="50" charset="-128"/>
              </a:rPr>
              <a:t>が完了していること、情報の正確性</a:t>
            </a:r>
            <a:r>
              <a:rPr lang="ja-JP" altLang="en-US" sz="1200">
                <a:latin typeface="メイリオ" panose="020B0604030504040204" pitchFamily="50" charset="-128"/>
                <a:ea typeface="メイリオ" panose="020B0604030504040204" pitchFamily="50" charset="-128"/>
              </a:rPr>
              <a:t>について</a:t>
            </a:r>
            <a:r>
              <a:rPr lang="en-US" altLang="ja-JP" sz="1200" dirty="0">
                <a:latin typeface="メイリオ" panose="020B0604030504040204" pitchFamily="50" charset="-128"/>
                <a:ea typeface="メイリオ" panose="020B0604030504040204" pitchFamily="50" charset="-128"/>
              </a:rPr>
              <a:t>LINE</a:t>
            </a:r>
            <a:r>
              <a:rPr lang="ja-JP" altLang="en-US" sz="1200">
                <a:latin typeface="メイリオ" panose="020B0604030504040204" pitchFamily="50" charset="-128"/>
                <a:ea typeface="メイリオ" panose="020B0604030504040204" pitchFamily="50" charset="-128"/>
              </a:rPr>
              <a:t>ヤフー</a:t>
            </a:r>
            <a:r>
              <a:rPr lang="ja-JP" altLang="en-US" sz="1200" dirty="0">
                <a:latin typeface="メイリオ" panose="020B0604030504040204" pitchFamily="50" charset="-128"/>
                <a:ea typeface="メイリオ" panose="020B0604030504040204" pitchFamily="50" charset="-128"/>
              </a:rPr>
              <a:t>に対して保証いただくものとします。</a:t>
            </a:r>
            <a:endParaRPr lang="en-US" altLang="ja-JP" sz="12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latin typeface="メイリオ" panose="020B0604030504040204" pitchFamily="50" charset="-128"/>
                <a:ea typeface="メイリオ" panose="020B0604030504040204" pitchFamily="50" charset="-128"/>
              </a:rPr>
              <a:t>　・ページ上には「提供：○○」のスポンサークレジットの掲載が必須となります。</a:t>
            </a:r>
            <a:endParaRPr lang="en-US" altLang="ja-JP" sz="12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a:latin typeface="メイリオ"/>
                <a:ea typeface="メイリオ"/>
              </a:rPr>
              <a:t>　・</a:t>
            </a:r>
            <a:r>
              <a:rPr lang="en-US" altLang="ja-JP" sz="1200" dirty="0">
                <a:latin typeface="メイリオ"/>
                <a:ea typeface="メイリオ"/>
              </a:rPr>
              <a:t>LINE</a:t>
            </a:r>
            <a:r>
              <a:rPr lang="ja-JP" altLang="en-US" sz="1200">
                <a:latin typeface="メイリオ"/>
                <a:ea typeface="メイリオ"/>
              </a:rPr>
              <a:t>ヤフー</a:t>
            </a:r>
            <a:r>
              <a:rPr lang="ja-JP" altLang="en-US" sz="1200" dirty="0">
                <a:latin typeface="メイリオ"/>
                <a:ea typeface="メイリオ"/>
              </a:rPr>
              <a:t>が定めるサポート環境（</a:t>
            </a:r>
            <a:r>
              <a:rPr lang="en-US" altLang="ja-JP" sz="1200" dirty="0">
                <a:latin typeface="メイリオ"/>
                <a:ea typeface="メイリオ"/>
              </a:rPr>
              <a:t>OS/</a:t>
            </a:r>
            <a:r>
              <a:rPr lang="ja-JP" altLang="en-US" sz="1200" dirty="0">
                <a:latin typeface="メイリオ"/>
                <a:ea typeface="メイリオ"/>
              </a:rPr>
              <a:t>ブラウザー）に準じ、それ以外ではページの非表示や表示崩れを起こす場合があります。</a:t>
            </a:r>
            <a:endParaRPr lang="en-US" altLang="ja-JP" sz="1200" dirty="0">
              <a:latin typeface="メイリオ"/>
              <a:ea typeface="メイリオ"/>
            </a:endParaRPr>
          </a:p>
          <a:p>
            <a:pPr marL="0" indent="0" eaLnBrk="1" hangingPunct="1">
              <a:spcBef>
                <a:spcPct val="0"/>
              </a:spcBef>
              <a:buNone/>
              <a:defRPr/>
            </a:pPr>
            <a:r>
              <a:rPr lang="ja-JP" altLang="en-US" sz="1200" dirty="0">
                <a:latin typeface="メイリオ"/>
                <a:ea typeface="メイリオ"/>
              </a:rPr>
              <a:t>　・原則として掲載終了後はアーカイブ保存せず、ページは削除いたします。</a:t>
            </a:r>
            <a:endParaRPr lang="en-US" altLang="ja-JP" sz="1200" dirty="0">
              <a:latin typeface="メイリオ"/>
              <a:ea typeface="メイリオ"/>
            </a:endParaRPr>
          </a:p>
          <a:p>
            <a:pPr marL="0" lvl="0" indent="0" eaLnBrk="1" hangingPunct="1">
              <a:spcBef>
                <a:spcPct val="0"/>
              </a:spcBef>
              <a:buNone/>
              <a:defRPr/>
            </a:pPr>
            <a:r>
              <a:rPr lang="ja-JP" altLang="en-US" sz="1200" dirty="0">
                <a:latin typeface="メイリオ"/>
                <a:ea typeface="メイリオ"/>
              </a:rPr>
              <a:t>　・ページからクライアント様サイトへ誘導するバナーやテキストリンクに、効果計測用</a:t>
            </a:r>
            <a:r>
              <a:rPr lang="en-US" altLang="ja-JP" sz="1200" dirty="0">
                <a:latin typeface="メイリオ"/>
                <a:ea typeface="メイリオ"/>
              </a:rPr>
              <a:t>URL</a:t>
            </a:r>
            <a:r>
              <a:rPr lang="ja-JP" altLang="en-US" sz="1200" dirty="0">
                <a:latin typeface="メイリオ"/>
                <a:ea typeface="メイリオ"/>
              </a:rPr>
              <a:t>を設定することは不可となります。</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災害情報告知モジュールの掲載</a:t>
            </a:r>
            <a:endParaRPr lang="en-US" altLang="ja-JP" sz="1600" dirty="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・地震、津波、その他有事が発生した</a:t>
            </a:r>
            <a:r>
              <a:rPr lang="ja-JP" altLang="en-US" sz="1200">
                <a:latin typeface="メイリオ" panose="020B0604030504040204" pitchFamily="50" charset="-128"/>
                <a:ea typeface="メイリオ" panose="020B0604030504040204" pitchFamily="50" charset="-128"/>
              </a:rPr>
              <a:t>際、</a:t>
            </a:r>
            <a:r>
              <a:rPr lang="en-US" altLang="ja-JP" sz="1200" dirty="0">
                <a:latin typeface="メイリオ" panose="020B0604030504040204" pitchFamily="50" charset="-128"/>
                <a:ea typeface="メイリオ" panose="020B0604030504040204" pitchFamily="50" charset="-128"/>
              </a:rPr>
              <a:t>LINE</a:t>
            </a:r>
            <a:r>
              <a:rPr lang="ja-JP" altLang="en-US" sz="1200">
                <a:latin typeface="メイリオ" panose="020B0604030504040204" pitchFamily="50" charset="-128"/>
                <a:ea typeface="メイリオ" panose="020B0604030504040204" pitchFamily="50" charset="-128"/>
              </a:rPr>
              <a:t>ヤフー</a:t>
            </a:r>
            <a:r>
              <a:rPr lang="ja-JP" altLang="en-US" sz="1200" dirty="0">
                <a:latin typeface="メイリオ" panose="020B0604030504040204" pitchFamily="50" charset="-128"/>
                <a:ea typeface="メイリオ" panose="020B0604030504040204" pitchFamily="50" charset="-128"/>
              </a:rPr>
              <a:t>を利用するお客様に対して速やかに災害情報をお伝えするため</a:t>
            </a:r>
            <a:r>
              <a:rPr lang="ja-JP" altLang="en-US" sz="1200">
                <a:latin typeface="メイリオ" panose="020B0604030504040204" pitchFamily="50" charset="-128"/>
                <a:ea typeface="メイリオ" panose="020B0604030504040204" pitchFamily="50" charset="-128"/>
              </a:rPr>
              <a:t>に、</a:t>
            </a:r>
            <a:br>
              <a:rPr lang="en-US" altLang="ja-JP" sz="1200" dirty="0">
                <a:latin typeface="メイリオ" panose="020B0604030504040204" pitchFamily="50" charset="-128"/>
                <a:ea typeface="メイリオ" panose="020B0604030504040204" pitchFamily="50" charset="-128"/>
              </a:rPr>
            </a:br>
            <a:r>
              <a:rPr lang="ja-JP" altLang="en-US" sz="1200">
                <a:latin typeface="メイリオ" panose="020B0604030504040204" pitchFamily="50" charset="-128"/>
                <a:ea typeface="メイリオ" panose="020B0604030504040204" pitchFamily="50" charset="-128"/>
              </a:rPr>
              <a:t>特集</a:t>
            </a:r>
            <a:r>
              <a:rPr lang="ja-JP" altLang="en-US" sz="1200" dirty="0">
                <a:latin typeface="メイリオ" panose="020B0604030504040204" pitchFamily="50" charset="-128"/>
                <a:ea typeface="メイリオ" panose="020B0604030504040204" pitchFamily="50" charset="-128"/>
              </a:rPr>
              <a:t>・</a:t>
            </a:r>
            <a:r>
              <a:rPr lang="ja-JP" altLang="en-US" sz="1200">
                <a:latin typeface="メイリオ" panose="020B0604030504040204" pitchFamily="50" charset="-128"/>
                <a:ea typeface="メイリオ" panose="020B0604030504040204" pitchFamily="50" charset="-128"/>
              </a:rPr>
              <a:t>タイアップ広告ページに</a:t>
            </a:r>
            <a:r>
              <a:rPr lang="ja-JP" altLang="en-US" sz="1200" dirty="0">
                <a:latin typeface="メイリオ" panose="020B0604030504040204" pitchFamily="50" charset="-128"/>
                <a:ea typeface="メイリオ" panose="020B0604030504040204" pitchFamily="50" charset="-128"/>
              </a:rPr>
              <a:t>おきましても、ページ上部に災害情報告知モジュールの掲載を行います。</a:t>
            </a:r>
            <a:endParaRPr lang="en-US" altLang="ja-JP" sz="1200" dirty="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latin typeface="メイリオ"/>
                <a:ea typeface="メイリオ"/>
              </a:rPr>
              <a:t>　　</a:t>
            </a:r>
            <a:r>
              <a:rPr lang="en-US" altLang="ja-JP" sz="1000" dirty="0">
                <a:latin typeface="メイリオ"/>
                <a:ea typeface="メイリオ"/>
              </a:rPr>
              <a:t>※</a:t>
            </a:r>
            <a:r>
              <a:rPr lang="ja-JP" altLang="en-US" sz="1000" dirty="0">
                <a:latin typeface="メイリオ"/>
                <a:ea typeface="メイリオ"/>
              </a:rPr>
              <a:t>掲載方法（場所、内容、タイミングと期間など）</a:t>
            </a:r>
            <a:r>
              <a:rPr lang="ja-JP" altLang="en-US" sz="1000">
                <a:latin typeface="メイリオ"/>
                <a:ea typeface="メイリオ"/>
              </a:rPr>
              <a:t>は、</a:t>
            </a:r>
            <a:r>
              <a:rPr lang="en-US" altLang="ja-JP" sz="1000" dirty="0">
                <a:latin typeface="メイリオ"/>
                <a:ea typeface="メイリオ"/>
              </a:rPr>
              <a:t>LINE</a:t>
            </a:r>
            <a:r>
              <a:rPr lang="ja-JP" altLang="en-US" sz="1000">
                <a:latin typeface="メイリオ"/>
                <a:ea typeface="メイリオ"/>
              </a:rPr>
              <a:t>ヤフー</a:t>
            </a:r>
            <a:r>
              <a:rPr lang="ja-JP" altLang="en-US" sz="1000" dirty="0">
                <a:latin typeface="メイリオ"/>
                <a:ea typeface="メイリオ"/>
              </a:rPr>
              <a:t>の統一運用ルールにしたがいます</a:t>
            </a:r>
            <a:endParaRPr lang="en-US" altLang="ja-JP" sz="1000" dirty="0">
              <a:latin typeface="メイリオ"/>
              <a:ea typeface="メイリオ"/>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誘導広告</a:t>
            </a: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・誘導広告を代理店様・広告主様で制作する場合、ガイドラインを共有いたしますのでこちらを遵守願います。</a:t>
            </a:r>
          </a:p>
          <a:p>
            <a:pPr marL="0" lvl="0" indent="0" eaLnBrk="1" hangingPunct="1">
              <a:spcBef>
                <a:spcPct val="0"/>
              </a:spcBef>
              <a:buNone/>
            </a:pPr>
            <a:r>
              <a:rPr lang="ja-JP" altLang="en-US" sz="1200" dirty="0">
                <a:latin typeface="メイリオ"/>
                <a:ea typeface="メイリオ"/>
              </a:rPr>
              <a:t>　・リンク先への効果計測用</a:t>
            </a:r>
            <a:r>
              <a:rPr lang="en-US" altLang="ja-JP" sz="1200" dirty="0">
                <a:latin typeface="メイリオ"/>
                <a:ea typeface="メイリオ"/>
              </a:rPr>
              <a:t>URL</a:t>
            </a:r>
            <a:r>
              <a:rPr lang="ja-JP" altLang="en-US" sz="1200" dirty="0">
                <a:latin typeface="メイリオ"/>
                <a:ea typeface="メイリオ"/>
              </a:rPr>
              <a:t>の設定は不可となります。</a:t>
            </a:r>
            <a:endParaRPr lang="en-US" altLang="ja-JP" sz="1200" dirty="0">
              <a:latin typeface="メイリオ"/>
              <a:ea typeface="メイリオ"/>
            </a:endParaRPr>
          </a:p>
          <a:p>
            <a:pPr marL="0" lvl="0" indent="0" eaLnBrk="1" hangingPunct="1">
              <a:spcBef>
                <a:spcPct val="0"/>
              </a:spcBef>
              <a:buNone/>
            </a:pPr>
            <a:endParaRPr lang="en-US" altLang="ja-JP" sz="1600" dirty="0">
              <a:latin typeface="メイリオ"/>
              <a:ea typeface="メイリオ"/>
            </a:endParaRPr>
          </a:p>
          <a:p>
            <a:pPr marL="0" lvl="0" indent="0" eaLnBrk="1" hangingPunct="1">
              <a:spcBef>
                <a:spcPct val="0"/>
              </a:spcBef>
              <a:buNone/>
            </a:pPr>
            <a:r>
              <a:rPr lang="ja-JP" altLang="en-US" sz="1600" dirty="0">
                <a:latin typeface="メイリオ"/>
                <a:ea typeface="メイリオ"/>
              </a:rPr>
              <a:t>■ 効果検証レポート</a:t>
            </a:r>
            <a:endParaRPr lang="en-US" altLang="ja-JP" sz="1600" dirty="0">
              <a:latin typeface="メイリオ"/>
              <a:ea typeface="メイリオ"/>
            </a:endParaRPr>
          </a:p>
          <a:p>
            <a:pPr marL="0" lvl="0" indent="0" eaLnBrk="1" hangingPunct="1">
              <a:spcBef>
                <a:spcPct val="0"/>
              </a:spcBef>
              <a:buNone/>
            </a:pPr>
            <a:r>
              <a:rPr lang="ja-JP" altLang="en-US" sz="1200" dirty="0">
                <a:latin typeface="メイリオ"/>
                <a:ea typeface="メイリオ"/>
              </a:rPr>
              <a:t>　・レポートに</a:t>
            </a:r>
            <a:r>
              <a:rPr lang="ja-JP" altLang="en-US" sz="1200">
                <a:latin typeface="メイリオ"/>
                <a:ea typeface="メイリオ"/>
              </a:rPr>
              <a:t>は、</a:t>
            </a:r>
            <a:r>
              <a:rPr lang="en-US" altLang="ja-JP" sz="1200" dirty="0">
                <a:latin typeface="メイリオ"/>
                <a:ea typeface="メイリオ"/>
              </a:rPr>
              <a:t>LINE</a:t>
            </a:r>
            <a:r>
              <a:rPr lang="ja-JP" altLang="en-US" sz="1200">
                <a:latin typeface="メイリオ"/>
                <a:ea typeface="メイリオ"/>
              </a:rPr>
              <a:t>ヤフー</a:t>
            </a:r>
            <a:r>
              <a:rPr lang="ja-JP" altLang="en-US" sz="1200" dirty="0">
                <a:latin typeface="メイリオ"/>
                <a:ea typeface="メイリオ"/>
              </a:rPr>
              <a:t>の管理するお客様の個人情報</a:t>
            </a:r>
            <a:r>
              <a:rPr lang="en-US" altLang="ja-JP" sz="1200" dirty="0">
                <a:latin typeface="メイリオ"/>
                <a:ea typeface="メイリオ"/>
              </a:rPr>
              <a:t>*1</a:t>
            </a:r>
            <a:r>
              <a:rPr lang="ja-JP" altLang="en-US" sz="1200" dirty="0">
                <a:latin typeface="メイリオ"/>
                <a:ea typeface="メイリオ"/>
              </a:rPr>
              <a:t>（個人情報の保護に関する法律に定める個人情報。以下同じ。</a:t>
            </a:r>
            <a:r>
              <a:rPr lang="ja-JP" altLang="en-US" sz="1200">
                <a:latin typeface="メイリオ"/>
                <a:ea typeface="メイリオ"/>
              </a:rPr>
              <a:t>）が含まれる場合</a:t>
            </a:r>
            <a:endParaRPr lang="en-US" altLang="ja-JP" sz="1200" dirty="0">
              <a:latin typeface="メイリオ"/>
              <a:ea typeface="メイリオ"/>
            </a:endParaRPr>
          </a:p>
          <a:p>
            <a:pPr marL="0" lvl="0" indent="0" eaLnBrk="1" hangingPunct="1">
              <a:spcBef>
                <a:spcPct val="0"/>
              </a:spcBef>
              <a:buNone/>
            </a:pPr>
            <a:r>
              <a:rPr lang="ja-JP" altLang="en-US" sz="1200">
                <a:latin typeface="メイリオ"/>
                <a:ea typeface="メイリオ"/>
              </a:rPr>
              <a:t>　　があります</a:t>
            </a:r>
            <a:r>
              <a:rPr lang="ja-JP" altLang="en-US" sz="1200" dirty="0">
                <a:latin typeface="メイリオ"/>
                <a:ea typeface="メイリオ"/>
              </a:rPr>
              <a:t>。個人情報の保護に関する法律その他の関係法令・ガイドラインを遵守するとともに、善良な</a:t>
            </a:r>
            <a:r>
              <a:rPr lang="ja-JP" altLang="en-US" sz="1200">
                <a:latin typeface="メイリオ"/>
                <a:ea typeface="メイリオ"/>
              </a:rPr>
              <a:t>管理者の注意</a:t>
            </a:r>
            <a:r>
              <a:rPr lang="ja-JP" altLang="en-US" sz="1200" dirty="0">
                <a:latin typeface="メイリオ"/>
                <a:ea typeface="メイリオ"/>
              </a:rPr>
              <a:t>をもって適切に</a:t>
            </a:r>
            <a:r>
              <a:rPr lang="ja-JP" altLang="en-US" sz="1200">
                <a:latin typeface="メイリオ"/>
                <a:ea typeface="メイリオ"/>
              </a:rPr>
              <a:t>取り扱い、</a:t>
            </a:r>
            <a:endParaRPr lang="en-US" altLang="ja-JP" sz="1200" dirty="0">
              <a:latin typeface="メイリオ"/>
              <a:ea typeface="メイリオ"/>
            </a:endParaRPr>
          </a:p>
          <a:p>
            <a:pPr marL="0" lvl="0" indent="0" eaLnBrk="1" hangingPunct="1">
              <a:spcBef>
                <a:spcPct val="0"/>
              </a:spcBef>
              <a:buNone/>
            </a:pPr>
            <a:r>
              <a:rPr lang="ja-JP" altLang="en-US" sz="1200">
                <a:latin typeface="メイリオ"/>
                <a:ea typeface="メイリオ"/>
              </a:rPr>
              <a:t>　　不正アクセス</a:t>
            </a:r>
            <a:r>
              <a:rPr lang="ja-JP" altLang="en-US" sz="1200" dirty="0">
                <a:latin typeface="メイリオ"/>
                <a:ea typeface="メイリオ"/>
              </a:rPr>
              <a:t>および不正利用の防止に努めていただくようにお願いいたします。</a:t>
            </a:r>
            <a:br>
              <a:rPr lang="ja-JP" altLang="en-US" sz="1200" dirty="0">
                <a:latin typeface="メイリオ"/>
                <a:ea typeface="メイリオ"/>
              </a:rPr>
            </a:br>
            <a:r>
              <a:rPr lang="ja-JP" altLang="en-US" sz="1200" dirty="0">
                <a:latin typeface="メイリオ"/>
                <a:ea typeface="メイリオ"/>
              </a:rPr>
              <a:t>　　</a:t>
            </a:r>
            <a:r>
              <a:rPr lang="en-US" altLang="ja-JP" sz="1000" dirty="0">
                <a:latin typeface="メイリオ"/>
                <a:ea typeface="メイリオ"/>
              </a:rPr>
              <a:t>*1.</a:t>
            </a:r>
            <a:r>
              <a:rPr lang="ja-JP" altLang="en-US" sz="1000" dirty="0">
                <a:latin typeface="メイリオ"/>
                <a:ea typeface="メイリオ"/>
              </a:rPr>
              <a:t>例：ユーザーアンケートを実施し自由回答を含む</a:t>
            </a:r>
            <a:r>
              <a:rPr lang="ja-JP" altLang="en-US" sz="1000">
                <a:latin typeface="メイリオ"/>
                <a:ea typeface="メイリオ"/>
              </a:rPr>
              <a:t>場合、</a:t>
            </a:r>
            <a:r>
              <a:rPr lang="en-US" altLang="ja-JP" sz="1000" dirty="0">
                <a:latin typeface="メイリオ"/>
                <a:ea typeface="メイリオ"/>
              </a:rPr>
              <a:t>LINE</a:t>
            </a:r>
            <a:r>
              <a:rPr lang="ja-JP" altLang="en-US" sz="1000">
                <a:latin typeface="メイリオ"/>
                <a:ea typeface="メイリオ"/>
              </a:rPr>
              <a:t>ヤフー</a:t>
            </a:r>
            <a:r>
              <a:rPr lang="ja-JP" altLang="en-US" sz="1000" dirty="0">
                <a:latin typeface="メイリオ"/>
                <a:ea typeface="メイリオ"/>
              </a:rPr>
              <a:t>において特定の個人を識別することができる情報に該当</a:t>
            </a:r>
            <a:endParaRPr lang="en-US" altLang="ja-JP" sz="1000" dirty="0">
              <a:latin typeface="メイリオ"/>
              <a:ea typeface="メイリオ"/>
            </a:endParaRPr>
          </a:p>
        </p:txBody>
      </p:sp>
    </p:spTree>
    <p:extLst>
      <p:ext uri="{BB962C8B-B14F-4D97-AF65-F5344CB8AC3E}">
        <p14:creationId xmlns:p14="http://schemas.microsoft.com/office/powerpoint/2010/main" val="2585318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dirty="0"/>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dirty="0"/>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kumimoji="1" lang="ja-JP" altLang="en-US" dirty="0"/>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F48B9-E487-549E-DAC8-FDB6F80A90B4}"/>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73C5595-75D0-5150-6111-52BA8CFD1633}"/>
              </a:ext>
            </a:extLst>
          </p:cNvPr>
          <p:cNvSpPr>
            <a:spLocks noGrp="1"/>
          </p:cNvSpPr>
          <p:nvPr>
            <p:ph type="body" sz="quarter" idx="12"/>
          </p:nvPr>
        </p:nvSpPr>
        <p:spPr/>
        <p:txBody>
          <a:bodyPr/>
          <a:lstStyle/>
          <a:p>
            <a:pPr marL="0" indent="0">
              <a:buNone/>
            </a:pPr>
            <a:endParaRPr lang="ja-JP" altLang="en-US"/>
          </a:p>
        </p:txBody>
      </p:sp>
      <p:pic>
        <p:nvPicPr>
          <p:cNvPr id="8" name="図プレースホルダー 12" descr="アイコン&#10;&#10;自動的に生成された説明">
            <a:extLst>
              <a:ext uri="{FF2B5EF4-FFF2-40B4-BE49-F238E27FC236}">
                <a16:creationId xmlns:a16="http://schemas.microsoft.com/office/drawing/2014/main" id="{DDD34946-3929-5CCD-D867-EC319099A8E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テキスト プレースホルダー 4">
            <a:extLst>
              <a:ext uri="{FF2B5EF4-FFF2-40B4-BE49-F238E27FC236}">
                <a16:creationId xmlns:a16="http://schemas.microsoft.com/office/drawing/2014/main" id="{81126002-1F8A-10E6-D29A-78CD396F3D50}"/>
              </a:ext>
            </a:extLst>
          </p:cNvPr>
          <p:cNvSpPr>
            <a:spLocks noGrp="1"/>
          </p:cNvSpPr>
          <p:nvPr>
            <p:ph type="body" sz="quarter" idx="10"/>
          </p:nvPr>
        </p:nvSpPr>
        <p:spPr/>
        <p:txBody>
          <a:bodyPr/>
          <a:lstStyle/>
          <a:p>
            <a:r>
              <a:rPr kumimoji="1" lang="ja-JP" altLang="en-US"/>
              <a:t>注意事項・免責事項</a:t>
            </a:r>
            <a:endParaRPr kumimoji="1" lang="ja-JP" altLang="en-US" dirty="0"/>
          </a:p>
        </p:txBody>
      </p:sp>
      <p:sp>
        <p:nvSpPr>
          <p:cNvPr id="2" name="Rectangle 46">
            <a:extLst>
              <a:ext uri="{FF2B5EF4-FFF2-40B4-BE49-F238E27FC236}">
                <a16:creationId xmlns:a16="http://schemas.microsoft.com/office/drawing/2014/main" id="{8490FBCB-3C82-8D35-2487-E1C9D54FCF80}"/>
              </a:ext>
            </a:extLst>
          </p:cNvPr>
          <p:cNvSpPr>
            <a:spLocks noChangeArrowheads="1"/>
          </p:cNvSpPr>
          <p:nvPr/>
        </p:nvSpPr>
        <p:spPr bwMode="auto">
          <a:xfrm>
            <a:off x="947737" y="1237445"/>
            <a:ext cx="10296525"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latin typeface="+mn-ea"/>
                <a:ea typeface="+mn-ea"/>
              </a:rPr>
              <a:t>■ 免責事項</a:t>
            </a:r>
          </a:p>
          <a:p>
            <a:pPr eaLnBrk="1" hangingPunct="1">
              <a:spcBef>
                <a:spcPct val="0"/>
              </a:spcBef>
              <a:buFontTx/>
              <a:buNone/>
            </a:pPr>
            <a:r>
              <a:rPr lang="ja-JP" altLang="en-US" sz="1200" dirty="0">
                <a:latin typeface="+mn-ea"/>
                <a:ea typeface="+mn-ea"/>
              </a:rPr>
              <a:t>　・申込者の故意または過失によって、期日までに特集・タイアップ広告ページの掲載を開始できなかった</a:t>
            </a:r>
            <a:r>
              <a:rPr lang="ja-JP" altLang="en-US" sz="1200">
                <a:latin typeface="+mn-ea"/>
                <a:ea typeface="+mn-ea"/>
              </a:rPr>
              <a:t>場合、</a:t>
            </a:r>
            <a:r>
              <a:rPr lang="en-US" altLang="ja-JP" sz="1200" dirty="0">
                <a:latin typeface="+mn-ea"/>
                <a:ea typeface="+mn-ea"/>
              </a:rPr>
              <a:t>LINE</a:t>
            </a:r>
            <a:r>
              <a:rPr lang="ja-JP" altLang="en-US" sz="1200">
                <a:latin typeface="+mn-ea"/>
                <a:ea typeface="+mn-ea"/>
              </a:rPr>
              <a:t>ヤフー</a:t>
            </a:r>
            <a:r>
              <a:rPr lang="ja-JP" altLang="en-US" sz="1200" dirty="0">
                <a:latin typeface="+mn-ea"/>
                <a:ea typeface="+mn-ea"/>
              </a:rPr>
              <a:t>は</a:t>
            </a:r>
            <a:r>
              <a:rPr lang="ja-JP" altLang="en-US" sz="1200">
                <a:latin typeface="+mn-ea"/>
                <a:ea typeface="+mn-ea"/>
              </a:rPr>
              <a:t>広告掲載契約</a:t>
            </a:r>
            <a:r>
              <a:rPr lang="ja-JP" altLang="en-US" sz="1200" dirty="0">
                <a:latin typeface="+mn-ea"/>
                <a:ea typeface="+mn-ea"/>
              </a:rPr>
              <a:t>に</a:t>
            </a:r>
            <a:r>
              <a:rPr lang="ja-JP" altLang="en-US" sz="1200">
                <a:latin typeface="+mn-ea"/>
                <a:ea typeface="+mn-ea"/>
              </a:rPr>
              <a:t>基づ</a:t>
            </a:r>
            <a:endParaRPr lang="en-US" altLang="ja-JP" sz="1200" dirty="0">
              <a:latin typeface="+mn-ea"/>
              <a:ea typeface="+mn-ea"/>
            </a:endParaRPr>
          </a:p>
          <a:p>
            <a:pPr eaLnBrk="1" hangingPunct="1">
              <a:spcBef>
                <a:spcPct val="0"/>
              </a:spcBef>
              <a:buFontTx/>
              <a:buNone/>
            </a:pPr>
            <a:r>
              <a:rPr lang="ja-JP" altLang="en-US" sz="1200">
                <a:latin typeface="+mn-ea"/>
                <a:ea typeface="+mn-ea"/>
              </a:rPr>
              <a:t>　　く誘導枠</a:t>
            </a:r>
            <a:r>
              <a:rPr lang="ja-JP" altLang="en-US" sz="1200" dirty="0">
                <a:latin typeface="+mn-ea"/>
                <a:ea typeface="+mn-ea"/>
              </a:rPr>
              <a:t>およびページ掲載の債務を履行する義務を免れるものと</a:t>
            </a:r>
            <a:r>
              <a:rPr lang="ja-JP" altLang="en-US" sz="1200">
                <a:latin typeface="+mn-ea"/>
                <a:ea typeface="+mn-ea"/>
              </a:rPr>
              <a:t>します。ただし、</a:t>
            </a:r>
            <a:r>
              <a:rPr lang="en-US" altLang="ja-JP" sz="1200" dirty="0">
                <a:latin typeface="+mn-ea"/>
                <a:ea typeface="+mn-ea"/>
              </a:rPr>
              <a:t>LINE</a:t>
            </a:r>
            <a:r>
              <a:rPr lang="ja-JP" altLang="en-US" sz="1200">
                <a:latin typeface="+mn-ea"/>
                <a:ea typeface="+mn-ea"/>
              </a:rPr>
              <a:t>ヤフー</a:t>
            </a:r>
            <a:r>
              <a:rPr lang="ja-JP" altLang="en-US" sz="1200" dirty="0">
                <a:latin typeface="+mn-ea"/>
                <a:ea typeface="+mn-ea"/>
              </a:rPr>
              <a:t>は当該特集・タイアップ広告ページの掲載</a:t>
            </a:r>
            <a:r>
              <a:rPr lang="ja-JP" altLang="en-US" sz="1200">
                <a:latin typeface="+mn-ea"/>
                <a:ea typeface="+mn-ea"/>
              </a:rPr>
              <a:t>を行う</a:t>
            </a:r>
            <a:endParaRPr lang="en-US" altLang="ja-JP" sz="1200" dirty="0">
              <a:latin typeface="+mn-ea"/>
              <a:ea typeface="+mn-ea"/>
            </a:endParaRPr>
          </a:p>
          <a:p>
            <a:pPr eaLnBrk="1" hangingPunct="1">
              <a:spcBef>
                <a:spcPct val="0"/>
              </a:spcBef>
              <a:buFontTx/>
              <a:buNone/>
            </a:pPr>
            <a:r>
              <a:rPr lang="ja-JP" altLang="en-US" sz="1200">
                <a:latin typeface="+mn-ea"/>
                <a:ea typeface="+mn-ea"/>
              </a:rPr>
              <a:t>　　ことができなかった</a:t>
            </a:r>
            <a:r>
              <a:rPr lang="ja-JP" altLang="en-US" sz="1200" dirty="0">
                <a:latin typeface="+mn-ea"/>
                <a:ea typeface="+mn-ea"/>
              </a:rPr>
              <a:t>期間の協賛料金を申込者に対して</a:t>
            </a:r>
            <a:r>
              <a:rPr lang="ja-JP" altLang="en-US" sz="1200">
                <a:latin typeface="+mn-ea"/>
                <a:ea typeface="+mn-ea"/>
              </a:rPr>
              <a:t>請求すること</a:t>
            </a:r>
            <a:r>
              <a:rPr lang="ja-JP" altLang="en-US" sz="1200" dirty="0">
                <a:latin typeface="+mn-ea"/>
                <a:ea typeface="+mn-ea"/>
              </a:rPr>
              <a:t>ができるものとします。</a:t>
            </a:r>
          </a:p>
          <a:p>
            <a:pPr eaLnBrk="1" hangingPunct="1">
              <a:spcBef>
                <a:spcPct val="0"/>
              </a:spcBef>
              <a:buFontTx/>
              <a:buNone/>
            </a:pPr>
            <a:endParaRPr lang="ja-JP" altLang="en-US" sz="1200" dirty="0">
              <a:latin typeface="+mn-ea"/>
              <a:ea typeface="+mn-ea"/>
            </a:endParaRPr>
          </a:p>
          <a:p>
            <a:pPr eaLnBrk="1" hangingPunct="1">
              <a:spcBef>
                <a:spcPct val="0"/>
              </a:spcBef>
              <a:buFontTx/>
              <a:buNone/>
            </a:pPr>
            <a:r>
              <a:rPr lang="ja-JP" altLang="en-US" sz="1200" dirty="0">
                <a:latin typeface="+mn-ea"/>
                <a:ea typeface="+mn-ea"/>
              </a:rPr>
              <a:t>　・停電・通信回線の事故・天災等の不可抗力、通信事業者の不履行、インターネットインフラその他サーバー等のシステム上</a:t>
            </a:r>
            <a:r>
              <a:rPr lang="ja-JP" altLang="en-US" sz="1200">
                <a:latin typeface="+mn-ea"/>
                <a:ea typeface="+mn-ea"/>
              </a:rPr>
              <a:t>の不具合</a:t>
            </a:r>
            <a:r>
              <a:rPr lang="ja-JP" altLang="en-US" sz="1200" dirty="0">
                <a:latin typeface="+mn-ea"/>
                <a:ea typeface="+mn-ea"/>
              </a:rPr>
              <a:t>、</a:t>
            </a:r>
            <a:r>
              <a:rPr lang="ja-JP" altLang="en-US" sz="1200">
                <a:latin typeface="+mn-ea"/>
                <a:ea typeface="+mn-ea"/>
              </a:rPr>
              <a:t>緊急メン</a:t>
            </a:r>
            <a:endParaRPr lang="en-US" altLang="ja-JP" sz="1200" dirty="0">
              <a:latin typeface="+mn-ea"/>
              <a:ea typeface="+mn-ea"/>
            </a:endParaRPr>
          </a:p>
          <a:p>
            <a:pPr eaLnBrk="1" hangingPunct="1">
              <a:spcBef>
                <a:spcPct val="0"/>
              </a:spcBef>
              <a:buFontTx/>
              <a:buNone/>
            </a:pPr>
            <a:r>
              <a:rPr lang="ja-JP" altLang="en-US" sz="1200">
                <a:latin typeface="+mn-ea"/>
                <a:ea typeface="+mn-ea"/>
              </a:rPr>
              <a:t>　　テナンス</a:t>
            </a:r>
            <a:r>
              <a:rPr lang="ja-JP" altLang="en-US" sz="1200" dirty="0">
                <a:latin typeface="+mn-ea"/>
                <a:ea typeface="+mn-ea"/>
              </a:rPr>
              <a:t>の</a:t>
            </a:r>
            <a:r>
              <a:rPr lang="ja-JP" altLang="en-US" sz="1200">
                <a:latin typeface="+mn-ea"/>
                <a:ea typeface="+mn-ea"/>
              </a:rPr>
              <a:t>発生など</a:t>
            </a:r>
            <a:r>
              <a:rPr lang="en-US" altLang="ja-JP" sz="1200" dirty="0">
                <a:latin typeface="+mn-ea"/>
                <a:ea typeface="+mn-ea"/>
              </a:rPr>
              <a:t>LINE</a:t>
            </a:r>
            <a:r>
              <a:rPr lang="ja-JP" altLang="en-US" sz="1200">
                <a:latin typeface="+mn-ea"/>
                <a:ea typeface="+mn-ea"/>
              </a:rPr>
              <a:t>ヤフー</a:t>
            </a:r>
            <a:r>
              <a:rPr lang="ja-JP" altLang="en-US" sz="1200" dirty="0">
                <a:latin typeface="+mn-ea"/>
                <a:ea typeface="+mn-ea"/>
              </a:rPr>
              <a:t>の責に帰すべき事由以外の原因により、特集・タイアップ広告ページの全部または</a:t>
            </a:r>
            <a:r>
              <a:rPr lang="ja-JP" altLang="en-US" sz="1200">
                <a:latin typeface="+mn-ea"/>
                <a:ea typeface="+mn-ea"/>
              </a:rPr>
              <a:t>一部を掲載できなかった場合、</a:t>
            </a:r>
            <a:endParaRPr lang="en-US" altLang="ja-JP" sz="1200" dirty="0">
              <a:latin typeface="+mn-ea"/>
              <a:ea typeface="+mn-ea"/>
            </a:endParaRPr>
          </a:p>
          <a:p>
            <a:pPr eaLnBrk="1" hangingPunct="1">
              <a:spcBef>
                <a:spcPct val="0"/>
              </a:spcBef>
              <a:buFontTx/>
              <a:buNone/>
            </a:pPr>
            <a:r>
              <a:rPr lang="ja-JP" altLang="en-US" sz="1200">
                <a:latin typeface="+mn-ea"/>
                <a:ea typeface="+mn-ea"/>
              </a:rPr>
              <a:t>　　</a:t>
            </a:r>
            <a:r>
              <a:rPr lang="en-US" altLang="ja-JP" sz="1200" dirty="0">
                <a:latin typeface="+mn-ea"/>
                <a:ea typeface="+mn-ea"/>
              </a:rPr>
              <a:t>LINE</a:t>
            </a:r>
            <a:r>
              <a:rPr lang="ja-JP" altLang="en-US" sz="1200">
                <a:latin typeface="+mn-ea"/>
                <a:ea typeface="+mn-ea"/>
              </a:rPr>
              <a:t>ヤフー</a:t>
            </a:r>
            <a:r>
              <a:rPr lang="ja-JP" altLang="en-US" sz="1200" dirty="0">
                <a:latin typeface="+mn-ea"/>
                <a:ea typeface="+mn-ea"/>
              </a:rPr>
              <a:t>はその責を問われないものとし、当該履行については、当該原因の影響とみなされる範囲</a:t>
            </a:r>
            <a:r>
              <a:rPr lang="ja-JP" altLang="en-US" sz="1200">
                <a:latin typeface="+mn-ea"/>
                <a:ea typeface="+mn-ea"/>
              </a:rPr>
              <a:t>まで義務を</a:t>
            </a:r>
            <a:r>
              <a:rPr lang="ja-JP" altLang="en-US" sz="1200" dirty="0">
                <a:latin typeface="+mn-ea"/>
                <a:ea typeface="+mn-ea"/>
              </a:rPr>
              <a:t>免除されるものとします</a:t>
            </a:r>
            <a:r>
              <a:rPr lang="ja-JP" altLang="en-US" sz="1200">
                <a:latin typeface="+mn-ea"/>
                <a:ea typeface="+mn-ea"/>
              </a:rPr>
              <a:t>。ただ</a:t>
            </a:r>
            <a:endParaRPr lang="en-US" altLang="ja-JP" sz="1200" dirty="0">
              <a:latin typeface="+mn-ea"/>
              <a:ea typeface="+mn-ea"/>
            </a:endParaRPr>
          </a:p>
          <a:p>
            <a:pPr eaLnBrk="1" hangingPunct="1">
              <a:spcBef>
                <a:spcPct val="0"/>
              </a:spcBef>
              <a:buFontTx/>
              <a:buNone/>
            </a:pPr>
            <a:r>
              <a:rPr lang="ja-JP" altLang="en-US" sz="1200">
                <a:latin typeface="+mn-ea"/>
                <a:ea typeface="+mn-ea"/>
              </a:rPr>
              <a:t>　　し、</a:t>
            </a:r>
            <a:r>
              <a:rPr lang="en-US" altLang="ja-JP" sz="1200" dirty="0">
                <a:latin typeface="+mn-ea"/>
                <a:ea typeface="+mn-ea"/>
              </a:rPr>
              <a:t>LINE</a:t>
            </a:r>
            <a:r>
              <a:rPr lang="ja-JP" altLang="en-US" sz="1200">
                <a:latin typeface="+mn-ea"/>
                <a:ea typeface="+mn-ea"/>
              </a:rPr>
              <a:t>ヤフー</a:t>
            </a:r>
            <a:r>
              <a:rPr lang="ja-JP" altLang="en-US" sz="1200" dirty="0">
                <a:latin typeface="+mn-ea"/>
                <a:ea typeface="+mn-ea"/>
              </a:rPr>
              <a:t>の故意または重過失による場合はこの限りでは</a:t>
            </a:r>
            <a:r>
              <a:rPr lang="ja-JP" altLang="en-US" sz="1200">
                <a:latin typeface="+mn-ea"/>
                <a:ea typeface="+mn-ea"/>
              </a:rPr>
              <a:t>ありません。なお</a:t>
            </a:r>
            <a:r>
              <a:rPr lang="ja-JP" altLang="en-US" sz="1200" dirty="0">
                <a:latin typeface="+mn-ea"/>
                <a:ea typeface="+mn-ea"/>
              </a:rPr>
              <a:t>、この</a:t>
            </a:r>
            <a:r>
              <a:rPr lang="ja-JP" altLang="en-US" sz="1200">
                <a:latin typeface="+mn-ea"/>
                <a:ea typeface="+mn-ea"/>
              </a:rPr>
              <a:t>場合、</a:t>
            </a:r>
            <a:r>
              <a:rPr lang="en-US" altLang="ja-JP" sz="1200" dirty="0">
                <a:latin typeface="+mn-ea"/>
                <a:ea typeface="+mn-ea"/>
              </a:rPr>
              <a:t>LINE</a:t>
            </a:r>
            <a:r>
              <a:rPr lang="ja-JP" altLang="en-US" sz="1200">
                <a:latin typeface="+mn-ea"/>
                <a:ea typeface="+mn-ea"/>
              </a:rPr>
              <a:t>ヤフー</a:t>
            </a:r>
            <a:r>
              <a:rPr lang="ja-JP" altLang="en-US" sz="1200" dirty="0">
                <a:latin typeface="+mn-ea"/>
                <a:ea typeface="+mn-ea"/>
              </a:rPr>
              <a:t>が掲載を行わなかった部分</a:t>
            </a:r>
            <a:r>
              <a:rPr lang="ja-JP" altLang="en-US" sz="1200">
                <a:latin typeface="+mn-ea"/>
                <a:ea typeface="+mn-ea"/>
              </a:rPr>
              <a:t>について</a:t>
            </a:r>
            <a:endParaRPr lang="en-US" altLang="ja-JP" sz="1200" dirty="0">
              <a:latin typeface="+mn-ea"/>
              <a:ea typeface="+mn-ea"/>
            </a:endParaRPr>
          </a:p>
          <a:p>
            <a:pPr eaLnBrk="1" hangingPunct="1">
              <a:spcBef>
                <a:spcPct val="0"/>
              </a:spcBef>
              <a:buFontTx/>
              <a:buNone/>
            </a:pPr>
            <a:r>
              <a:rPr lang="ja-JP" altLang="en-US" sz="1200">
                <a:latin typeface="+mn-ea"/>
                <a:ea typeface="+mn-ea"/>
              </a:rPr>
              <a:t>　　は、</a:t>
            </a:r>
            <a:r>
              <a:rPr lang="ja-JP" altLang="en-US" sz="1200" dirty="0">
                <a:latin typeface="+mn-ea"/>
                <a:ea typeface="+mn-ea"/>
              </a:rPr>
              <a:t>協賛料金への申込者の支払債務は生じないものとします。</a:t>
            </a:r>
          </a:p>
          <a:p>
            <a:pPr eaLnBrk="1" hangingPunct="1">
              <a:spcBef>
                <a:spcPct val="0"/>
              </a:spcBef>
              <a:buFontTx/>
              <a:buNone/>
            </a:pPr>
            <a:endParaRPr lang="ja-JP" altLang="en-US" sz="1200" dirty="0">
              <a:latin typeface="+mn-ea"/>
              <a:ea typeface="+mn-ea"/>
            </a:endParaRPr>
          </a:p>
          <a:p>
            <a:pPr eaLnBrk="1" hangingPunct="1">
              <a:spcBef>
                <a:spcPct val="0"/>
              </a:spcBef>
              <a:buFontTx/>
              <a:buNone/>
            </a:pPr>
            <a:r>
              <a:rPr lang="ja-JP" altLang="en-US" sz="1200" dirty="0">
                <a:latin typeface="+mn-ea"/>
                <a:ea typeface="+mn-ea"/>
              </a:rPr>
              <a:t>　・特集・タイアップ広告ページ掲載中に、当該サイトからのリンクがデッドリンクとなった場合や、リンク先のサイトに</a:t>
            </a:r>
            <a:r>
              <a:rPr lang="ja-JP" altLang="en-US" sz="1200">
                <a:latin typeface="+mn-ea"/>
                <a:ea typeface="+mn-ea"/>
              </a:rPr>
              <a:t>不具合が発生</a:t>
            </a:r>
            <a:r>
              <a:rPr lang="ja-JP" altLang="en-US" sz="1200" dirty="0">
                <a:latin typeface="+mn-ea"/>
                <a:ea typeface="+mn-ea"/>
              </a:rPr>
              <a:t>した</a:t>
            </a:r>
            <a:r>
              <a:rPr lang="ja-JP" altLang="en-US" sz="1200">
                <a:latin typeface="+mn-ea"/>
                <a:ea typeface="+mn-ea"/>
              </a:rPr>
              <a:t>場合、</a:t>
            </a:r>
            <a:endParaRPr lang="en-US" altLang="ja-JP" sz="1200" dirty="0">
              <a:latin typeface="+mn-ea"/>
              <a:ea typeface="+mn-ea"/>
            </a:endParaRPr>
          </a:p>
          <a:p>
            <a:pPr eaLnBrk="1" hangingPunct="1">
              <a:spcBef>
                <a:spcPct val="0"/>
              </a:spcBef>
              <a:buFontTx/>
              <a:buNone/>
            </a:pPr>
            <a:r>
              <a:rPr lang="ja-JP" altLang="en-US" sz="1200">
                <a:latin typeface="+mn-ea"/>
                <a:ea typeface="+mn-ea"/>
              </a:rPr>
              <a:t>　　</a:t>
            </a:r>
            <a:r>
              <a:rPr lang="en-US" altLang="ja-JP" sz="1200" dirty="0">
                <a:latin typeface="+mn-ea"/>
                <a:ea typeface="+mn-ea"/>
              </a:rPr>
              <a:t>LINE</a:t>
            </a:r>
            <a:r>
              <a:rPr lang="ja-JP" altLang="en-US" sz="1200">
                <a:latin typeface="+mn-ea"/>
                <a:ea typeface="+mn-ea"/>
              </a:rPr>
              <a:t>ヤフー</a:t>
            </a:r>
            <a:r>
              <a:rPr lang="ja-JP" altLang="en-US" sz="1200" dirty="0">
                <a:latin typeface="+mn-ea"/>
                <a:ea typeface="+mn-ea"/>
              </a:rPr>
              <a:t>は当該特集・タイアップ広告ページの掲載を停止することができるものとし、この</a:t>
            </a:r>
            <a:r>
              <a:rPr lang="ja-JP" altLang="en-US" sz="1200">
                <a:latin typeface="+mn-ea"/>
                <a:ea typeface="+mn-ea"/>
              </a:rPr>
              <a:t>場合、</a:t>
            </a:r>
            <a:r>
              <a:rPr lang="en-US" altLang="ja-JP" sz="1200" dirty="0">
                <a:latin typeface="+mn-ea"/>
                <a:ea typeface="+mn-ea"/>
              </a:rPr>
              <a:t>LINE</a:t>
            </a:r>
            <a:r>
              <a:rPr lang="ja-JP" altLang="en-US" sz="1200">
                <a:latin typeface="+mn-ea"/>
                <a:ea typeface="+mn-ea"/>
              </a:rPr>
              <a:t>ヤフー</a:t>
            </a:r>
            <a:r>
              <a:rPr lang="ja-JP" altLang="en-US" sz="1200" dirty="0">
                <a:latin typeface="+mn-ea"/>
                <a:ea typeface="+mn-ea"/>
              </a:rPr>
              <a:t>は</a:t>
            </a:r>
            <a:r>
              <a:rPr lang="ja-JP" altLang="en-US" sz="1200">
                <a:latin typeface="+mn-ea"/>
                <a:ea typeface="+mn-ea"/>
              </a:rPr>
              <a:t>特集・タイアップ広告ペー</a:t>
            </a:r>
            <a:endParaRPr lang="en-US" altLang="ja-JP" sz="1200" dirty="0">
              <a:latin typeface="+mn-ea"/>
              <a:ea typeface="+mn-ea"/>
            </a:endParaRPr>
          </a:p>
          <a:p>
            <a:pPr eaLnBrk="1" hangingPunct="1">
              <a:spcBef>
                <a:spcPct val="0"/>
              </a:spcBef>
              <a:buFontTx/>
              <a:buNone/>
            </a:pPr>
            <a:r>
              <a:rPr lang="ja-JP" altLang="en-US" sz="1200">
                <a:latin typeface="+mn-ea"/>
                <a:ea typeface="+mn-ea"/>
              </a:rPr>
              <a:t>　　ジ</a:t>
            </a:r>
            <a:r>
              <a:rPr lang="ja-JP" altLang="en-US" sz="1200" dirty="0">
                <a:latin typeface="+mn-ea"/>
                <a:ea typeface="+mn-ea"/>
              </a:rPr>
              <a:t>不掲載の責を負わないものとします。</a:t>
            </a:r>
          </a:p>
          <a:p>
            <a:pPr eaLnBrk="1" hangingPunct="1">
              <a:spcBef>
                <a:spcPct val="0"/>
              </a:spcBef>
              <a:buFontTx/>
              <a:buNone/>
            </a:pPr>
            <a:endParaRPr lang="en-US" altLang="ja-JP" sz="1600" dirty="0">
              <a:latin typeface="+mn-ea"/>
              <a:ea typeface="+mn-ea"/>
            </a:endParaRPr>
          </a:p>
          <a:p>
            <a:pPr eaLnBrk="1" hangingPunct="1">
              <a:spcBef>
                <a:spcPct val="0"/>
              </a:spcBef>
              <a:buFontTx/>
              <a:buNone/>
            </a:pPr>
            <a:r>
              <a:rPr lang="ja-JP" altLang="en-US" sz="1600" dirty="0">
                <a:latin typeface="+mn-ea"/>
                <a:ea typeface="+mn-ea"/>
              </a:rPr>
              <a:t>■ 免責期間</a:t>
            </a:r>
            <a:endParaRPr lang="en-US" altLang="ja-JP" sz="1600" dirty="0">
              <a:latin typeface="+mn-ea"/>
              <a:ea typeface="+mn-ea"/>
            </a:endParaRPr>
          </a:p>
          <a:p>
            <a:pPr marL="0" lvl="0" indent="0" eaLnBrk="1" hangingPunct="1">
              <a:spcBef>
                <a:spcPct val="0"/>
              </a:spcBef>
              <a:buNone/>
            </a:pPr>
            <a:r>
              <a:rPr lang="ja-JP" altLang="en-US" sz="1200" dirty="0">
                <a:latin typeface="メイリオ"/>
                <a:ea typeface="メイリオ"/>
              </a:rPr>
              <a:t>　・本商品につきましては、以下①～③を特集・タイアップ広告ページの掲載調整時間と</a:t>
            </a:r>
            <a:r>
              <a:rPr lang="ja-JP" altLang="en-US" sz="1200">
                <a:latin typeface="メイリオ"/>
                <a:ea typeface="メイリオ"/>
              </a:rPr>
              <a:t>し、</a:t>
            </a:r>
            <a:r>
              <a:rPr lang="en-US" altLang="ja-JP" sz="1200" dirty="0">
                <a:latin typeface="メイリオ"/>
                <a:ea typeface="メイリオ"/>
              </a:rPr>
              <a:t>LINE</a:t>
            </a:r>
            <a:r>
              <a:rPr lang="ja-JP" altLang="en-US" sz="1200">
                <a:latin typeface="メイリオ"/>
                <a:ea typeface="メイリオ"/>
              </a:rPr>
              <a:t>ヤフー</a:t>
            </a:r>
            <a:r>
              <a:rPr lang="ja-JP" altLang="en-US" sz="1200" dirty="0">
                <a:latin typeface="メイリオ"/>
                <a:ea typeface="メイリオ"/>
              </a:rPr>
              <a:t>は当該掲載調整時間内の</a:t>
            </a:r>
            <a:r>
              <a:rPr lang="ja-JP" altLang="en-US" sz="1200">
                <a:latin typeface="メイリオ"/>
                <a:ea typeface="メイリオ"/>
              </a:rPr>
              <a:t>不具合、不完全掲</a:t>
            </a:r>
            <a:endParaRPr lang="en-US" altLang="ja-JP" sz="1200" dirty="0">
              <a:latin typeface="メイリオ"/>
              <a:ea typeface="メイリオ"/>
            </a:endParaRPr>
          </a:p>
          <a:p>
            <a:pPr marL="0" lvl="0" indent="0" eaLnBrk="1" hangingPunct="1">
              <a:spcBef>
                <a:spcPct val="0"/>
              </a:spcBef>
              <a:buNone/>
            </a:pPr>
            <a:r>
              <a:rPr lang="ja-JP" altLang="en-US" sz="1200">
                <a:latin typeface="メイリオ"/>
                <a:ea typeface="メイリオ"/>
              </a:rPr>
              <a:t>　　載</a:t>
            </a:r>
            <a:r>
              <a:rPr lang="ja-JP" altLang="en-US" sz="1200" dirty="0">
                <a:latin typeface="メイリオ"/>
                <a:ea typeface="メイリオ"/>
              </a:rPr>
              <a:t>または未掲載について免責されるものとします。</a:t>
            </a:r>
          </a:p>
          <a:p>
            <a:pPr marL="0" lvl="0" indent="0" eaLnBrk="1" hangingPunct="1">
              <a:spcBef>
                <a:spcPct val="0"/>
              </a:spcBef>
              <a:buNone/>
            </a:pPr>
            <a:r>
              <a:rPr lang="ja-JP" altLang="en-US" sz="1200" dirty="0">
                <a:latin typeface="メイリオ"/>
                <a:ea typeface="メイリオ"/>
              </a:rPr>
              <a:t>　　①特集・タイアップ広告ページ掲載の初日の午前</a:t>
            </a:r>
            <a:r>
              <a:rPr lang="en-US" altLang="ja-JP" sz="1200" dirty="0">
                <a:latin typeface="メイリオ"/>
                <a:ea typeface="メイリオ"/>
              </a:rPr>
              <a:t>0</a:t>
            </a:r>
            <a:r>
              <a:rPr lang="ja-JP" altLang="en-US" sz="1200" dirty="0">
                <a:latin typeface="メイリオ"/>
                <a:ea typeface="メイリオ"/>
              </a:rPr>
              <a:t>時から</a:t>
            </a:r>
            <a:r>
              <a:rPr lang="en-US" altLang="ja-JP" sz="1200" dirty="0">
                <a:latin typeface="メイリオ"/>
                <a:ea typeface="メイリオ"/>
              </a:rPr>
              <a:t>12</a:t>
            </a:r>
            <a:r>
              <a:rPr lang="ja-JP" altLang="en-US" sz="1200" dirty="0">
                <a:latin typeface="メイリオ"/>
                <a:ea typeface="メイリオ"/>
              </a:rPr>
              <a:t>時間、および特集・タイアップ広告ページの内容が変更もしく</a:t>
            </a:r>
            <a:r>
              <a:rPr lang="ja-JP" altLang="en-US" sz="1200">
                <a:latin typeface="メイリオ"/>
                <a:ea typeface="メイリオ"/>
              </a:rPr>
              <a:t>は追加された場合に</a:t>
            </a:r>
            <a:endParaRPr lang="en-US" altLang="ja-JP" sz="1200" dirty="0">
              <a:latin typeface="メイリオ"/>
              <a:ea typeface="メイリオ"/>
            </a:endParaRPr>
          </a:p>
          <a:p>
            <a:pPr marL="0" lvl="0" indent="0" eaLnBrk="1" hangingPunct="1">
              <a:spcBef>
                <a:spcPct val="0"/>
              </a:spcBef>
              <a:buNone/>
            </a:pPr>
            <a:r>
              <a:rPr lang="ja-JP" altLang="en-US" sz="1200">
                <a:latin typeface="メイリオ"/>
                <a:ea typeface="メイリオ"/>
              </a:rPr>
              <a:t>　　　おける</a:t>
            </a:r>
            <a:r>
              <a:rPr lang="ja-JP" altLang="en-US" sz="1200" dirty="0">
                <a:latin typeface="メイリオ"/>
                <a:ea typeface="メイリオ"/>
              </a:rPr>
              <a:t>、当該ページの掲載予定時刻から</a:t>
            </a:r>
            <a:r>
              <a:rPr lang="en-US" altLang="ja-JP" sz="1200" dirty="0">
                <a:latin typeface="メイリオ"/>
                <a:ea typeface="メイリオ"/>
              </a:rPr>
              <a:t>12</a:t>
            </a:r>
            <a:r>
              <a:rPr lang="ja-JP" altLang="en-US" sz="1200" dirty="0">
                <a:latin typeface="メイリオ"/>
                <a:ea typeface="メイリオ"/>
              </a:rPr>
              <a:t>時間</a:t>
            </a:r>
          </a:p>
          <a:p>
            <a:pPr marL="0" lvl="0" indent="0" eaLnBrk="1" hangingPunct="1">
              <a:spcBef>
                <a:spcPct val="0"/>
              </a:spcBef>
              <a:buNone/>
            </a:pPr>
            <a:r>
              <a:rPr lang="ja-JP" altLang="en-US" sz="1200" dirty="0">
                <a:latin typeface="メイリオ"/>
                <a:ea typeface="メイリオ"/>
              </a:rPr>
              <a:t>　　②特集・タイアップ広告ページの掲載開始日が営業日以外の場合における、当該掲載開始時間から翌営業日正午まで</a:t>
            </a:r>
          </a:p>
          <a:p>
            <a:pPr marL="0" lvl="0" indent="0" eaLnBrk="1" hangingPunct="1">
              <a:spcBef>
                <a:spcPct val="0"/>
              </a:spcBef>
              <a:buNone/>
            </a:pPr>
            <a:r>
              <a:rPr lang="ja-JP" altLang="en-US" sz="1200" dirty="0">
                <a:latin typeface="メイリオ"/>
                <a:ea typeface="メイリオ"/>
              </a:rPr>
              <a:t>　　③特集・タイアップ広告ページの総掲載予定時間が</a:t>
            </a:r>
            <a:r>
              <a:rPr lang="en-US" altLang="ja-JP" sz="1200" dirty="0">
                <a:latin typeface="メイリオ"/>
                <a:ea typeface="メイリオ"/>
              </a:rPr>
              <a:t>12</a:t>
            </a:r>
            <a:r>
              <a:rPr lang="ja-JP" altLang="en-US" sz="1200" dirty="0">
                <a:latin typeface="メイリオ"/>
                <a:ea typeface="メイリオ"/>
              </a:rPr>
              <a:t>時間未満の場合における、総掲載予定時間の</a:t>
            </a:r>
            <a:r>
              <a:rPr lang="en-US" altLang="ja-JP" sz="1200" dirty="0">
                <a:latin typeface="メイリオ"/>
                <a:ea typeface="メイリオ"/>
              </a:rPr>
              <a:t>10%</a:t>
            </a:r>
            <a:r>
              <a:rPr lang="ja-JP" altLang="en-US" sz="1200" dirty="0">
                <a:latin typeface="メイリオ"/>
                <a:ea typeface="メイリオ"/>
              </a:rPr>
              <a:t>にあたる時間まで</a:t>
            </a:r>
          </a:p>
        </p:txBody>
      </p:sp>
    </p:spTree>
    <p:extLst>
      <p:ext uri="{BB962C8B-B14F-4D97-AF65-F5344CB8AC3E}">
        <p14:creationId xmlns:p14="http://schemas.microsoft.com/office/powerpoint/2010/main" val="4129072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2775684" y="4690565"/>
            <a:ext cx="6919960" cy="543702"/>
          </a:xfrm>
        </p:spPr>
        <p:txBody>
          <a:bodyPr/>
          <a:lstStyle/>
          <a:p>
            <a:r>
              <a:rPr lang="en-US" altLang="ja-JP" dirty="0">
                <a:latin typeface="+mn-ea"/>
              </a:rPr>
              <a:t>Yahoo!</a:t>
            </a:r>
            <a:r>
              <a:rPr lang="ja-JP" altLang="en-US">
                <a:latin typeface="+mn-ea"/>
              </a:rPr>
              <a:t>天気・災害のご紹介</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670419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10">
            <a:extLst>
              <a:ext uri="{FF2B5EF4-FFF2-40B4-BE49-F238E27FC236}">
                <a16:creationId xmlns:a16="http://schemas.microsoft.com/office/drawing/2014/main" id="{116E9CB4-C9BB-ED25-5806-28B078E1CAAD}"/>
              </a:ext>
            </a:extLst>
          </p:cNvPr>
          <p:cNvSpPr>
            <a:spLocks noGrp="1"/>
          </p:cNvSpPr>
          <p:nvPr>
            <p:ph type="body" sz="quarter" idx="10"/>
          </p:nvPr>
        </p:nvSpPr>
        <p:spPr/>
        <p:txBody>
          <a:bodyPr/>
          <a:lstStyle/>
          <a:p>
            <a:r>
              <a:rPr lang="en-US" altLang="ja-JP" dirty="0"/>
              <a:t>Yahoo!</a:t>
            </a:r>
            <a:r>
              <a:rPr lang="ja-JP" altLang="en-US"/>
              <a:t>天気・災害とは</a:t>
            </a:r>
            <a:endParaRPr lang="ja-JP" altLang="en-US" dirty="0"/>
          </a:p>
        </p:txBody>
      </p:sp>
      <p:sp>
        <p:nvSpPr>
          <p:cNvPr id="13" name="テキスト プレースホルダー 12">
            <a:extLst>
              <a:ext uri="{FF2B5EF4-FFF2-40B4-BE49-F238E27FC236}">
                <a16:creationId xmlns:a16="http://schemas.microsoft.com/office/drawing/2014/main" id="{67E927D7-DB9D-A3A4-1C3E-F88C0761F305}"/>
              </a:ext>
            </a:extLst>
          </p:cNvPr>
          <p:cNvSpPr>
            <a:spLocks noGrp="1"/>
          </p:cNvSpPr>
          <p:nvPr>
            <p:ph type="body" sz="quarter" idx="12"/>
          </p:nvPr>
        </p:nvSpPr>
        <p:spPr/>
        <p:txBody>
          <a:bodyPr/>
          <a:lstStyle/>
          <a:p>
            <a:pPr marL="0" indent="0">
              <a:buNone/>
            </a:pPr>
            <a:r>
              <a:rPr lang="en-US" altLang="ja-JP" dirty="0"/>
              <a:t>Y!!</a:t>
            </a:r>
            <a:r>
              <a:rPr lang="ja-JP" altLang="en-US"/>
              <a:t>天気・災害</a:t>
            </a:r>
          </a:p>
        </p:txBody>
      </p:sp>
      <p:pic>
        <p:nvPicPr>
          <p:cNvPr id="14" name="図プレースホルダー 8" descr="アイコン&#10;&#10;自動的に生成された説明">
            <a:extLst>
              <a:ext uri="{FF2B5EF4-FFF2-40B4-BE49-F238E27FC236}">
                <a16:creationId xmlns:a16="http://schemas.microsoft.com/office/drawing/2014/main" id="{AEDE4987-B536-D29F-9AC7-1DD565702AD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pic>
        <p:nvPicPr>
          <p:cNvPr id="15" name="図 14">
            <a:extLst>
              <a:ext uri="{FF2B5EF4-FFF2-40B4-BE49-F238E27FC236}">
                <a16:creationId xmlns:a16="http://schemas.microsoft.com/office/drawing/2014/main" id="{2AF61770-9E06-8314-9B1F-B97518FC13DB}"/>
              </a:ext>
            </a:extLst>
          </p:cNvPr>
          <p:cNvPicPr>
            <a:picLocks noChangeAspect="1"/>
          </p:cNvPicPr>
          <p:nvPr/>
        </p:nvPicPr>
        <p:blipFill>
          <a:blip r:embed="rId3"/>
          <a:stretch>
            <a:fillRect/>
          </a:stretch>
        </p:blipFill>
        <p:spPr>
          <a:xfrm>
            <a:off x="623650" y="1023655"/>
            <a:ext cx="10944700" cy="5222765"/>
          </a:xfrm>
          <a:prstGeom prst="rect">
            <a:avLst/>
          </a:prstGeom>
        </p:spPr>
      </p:pic>
    </p:spTree>
    <p:extLst>
      <p:ext uri="{BB962C8B-B14F-4D97-AF65-F5344CB8AC3E}">
        <p14:creationId xmlns:p14="http://schemas.microsoft.com/office/powerpoint/2010/main" val="2588370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709D1-B52D-DB2F-07DB-EE26EAA24CC9}"/>
            </a:ext>
          </a:extLst>
        </p:cNvPr>
        <p:cNvGrpSpPr/>
        <p:nvPr/>
      </p:nvGrpSpPr>
      <p:grpSpPr>
        <a:xfrm>
          <a:off x="0" y="0"/>
          <a:ext cx="0" cy="0"/>
          <a:chOff x="0" y="0"/>
          <a:chExt cx="0" cy="0"/>
        </a:xfrm>
      </p:grpSpPr>
      <p:sp>
        <p:nvSpPr>
          <p:cNvPr id="11" name="テキスト プレースホルダー 10">
            <a:extLst>
              <a:ext uri="{FF2B5EF4-FFF2-40B4-BE49-F238E27FC236}">
                <a16:creationId xmlns:a16="http://schemas.microsoft.com/office/drawing/2014/main" id="{E4ED558F-C512-2565-9483-45348F3E30DE}"/>
              </a:ext>
            </a:extLst>
          </p:cNvPr>
          <p:cNvSpPr>
            <a:spLocks noGrp="1"/>
          </p:cNvSpPr>
          <p:nvPr>
            <p:ph type="body" sz="quarter" idx="10"/>
          </p:nvPr>
        </p:nvSpPr>
        <p:spPr/>
        <p:txBody>
          <a:bodyPr/>
          <a:lstStyle/>
          <a:p>
            <a:r>
              <a:rPr lang="en-US" altLang="ja-JP" dirty="0"/>
              <a:t>Yahoo!</a:t>
            </a:r>
            <a:r>
              <a:rPr lang="ja-JP" altLang="en-US"/>
              <a:t>天気・災害とは</a:t>
            </a:r>
            <a:endParaRPr lang="ja-JP" altLang="en-US" dirty="0"/>
          </a:p>
        </p:txBody>
      </p:sp>
      <p:sp>
        <p:nvSpPr>
          <p:cNvPr id="13" name="テキスト プレースホルダー 12">
            <a:extLst>
              <a:ext uri="{FF2B5EF4-FFF2-40B4-BE49-F238E27FC236}">
                <a16:creationId xmlns:a16="http://schemas.microsoft.com/office/drawing/2014/main" id="{8775643A-25D1-1742-A14B-14E30680F9DA}"/>
              </a:ext>
            </a:extLst>
          </p:cNvPr>
          <p:cNvSpPr>
            <a:spLocks noGrp="1"/>
          </p:cNvSpPr>
          <p:nvPr>
            <p:ph type="body" sz="quarter" idx="12"/>
          </p:nvPr>
        </p:nvSpPr>
        <p:spPr/>
        <p:txBody>
          <a:bodyPr/>
          <a:lstStyle/>
          <a:p>
            <a:pPr marL="0" indent="0">
              <a:buNone/>
            </a:pPr>
            <a:r>
              <a:rPr lang="en-US" altLang="ja-JP" dirty="0"/>
              <a:t>Y!!</a:t>
            </a:r>
            <a:r>
              <a:rPr lang="ja-JP" altLang="en-US"/>
              <a:t>天気・災害</a:t>
            </a:r>
          </a:p>
        </p:txBody>
      </p:sp>
      <p:pic>
        <p:nvPicPr>
          <p:cNvPr id="14" name="図プレースホルダー 8" descr="アイコン&#10;&#10;自動的に生成された説明">
            <a:extLst>
              <a:ext uri="{FF2B5EF4-FFF2-40B4-BE49-F238E27FC236}">
                <a16:creationId xmlns:a16="http://schemas.microsoft.com/office/drawing/2014/main" id="{F2F5CC54-7231-6ED4-B30C-A1D1FFE8A18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pic>
        <p:nvPicPr>
          <p:cNvPr id="2" name="図 1">
            <a:extLst>
              <a:ext uri="{FF2B5EF4-FFF2-40B4-BE49-F238E27FC236}">
                <a16:creationId xmlns:a16="http://schemas.microsoft.com/office/drawing/2014/main" id="{B109A6A8-9477-5D9B-4898-47B42DD5EB0E}"/>
              </a:ext>
            </a:extLst>
          </p:cNvPr>
          <p:cNvPicPr>
            <a:picLocks noChangeAspect="1"/>
          </p:cNvPicPr>
          <p:nvPr/>
        </p:nvPicPr>
        <p:blipFill>
          <a:blip r:embed="rId3"/>
          <a:stretch>
            <a:fillRect/>
          </a:stretch>
        </p:blipFill>
        <p:spPr>
          <a:xfrm>
            <a:off x="566257" y="1028256"/>
            <a:ext cx="11059486" cy="5277541"/>
          </a:xfrm>
          <a:prstGeom prst="rect">
            <a:avLst/>
          </a:prstGeom>
        </p:spPr>
      </p:pic>
    </p:spTree>
    <p:extLst>
      <p:ext uri="{BB962C8B-B14F-4D97-AF65-F5344CB8AC3E}">
        <p14:creationId xmlns:p14="http://schemas.microsoft.com/office/powerpoint/2010/main" val="4239818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4AB62-EB47-862F-E4EF-92E9396C4428}"/>
            </a:ext>
          </a:extLst>
        </p:cNvPr>
        <p:cNvGrpSpPr/>
        <p:nvPr/>
      </p:nvGrpSpPr>
      <p:grpSpPr>
        <a:xfrm>
          <a:off x="0" y="0"/>
          <a:ext cx="0" cy="0"/>
          <a:chOff x="0" y="0"/>
          <a:chExt cx="0" cy="0"/>
        </a:xfrm>
      </p:grpSpPr>
      <p:sp>
        <p:nvSpPr>
          <p:cNvPr id="11" name="テキスト プレースホルダー 10">
            <a:extLst>
              <a:ext uri="{FF2B5EF4-FFF2-40B4-BE49-F238E27FC236}">
                <a16:creationId xmlns:a16="http://schemas.microsoft.com/office/drawing/2014/main" id="{8477DB74-9129-D539-5A0F-6F4DC57DD965}"/>
              </a:ext>
            </a:extLst>
          </p:cNvPr>
          <p:cNvSpPr>
            <a:spLocks noGrp="1"/>
          </p:cNvSpPr>
          <p:nvPr>
            <p:ph type="body" sz="quarter" idx="10"/>
          </p:nvPr>
        </p:nvSpPr>
        <p:spPr/>
        <p:txBody>
          <a:bodyPr/>
          <a:lstStyle/>
          <a:p>
            <a:r>
              <a:rPr lang="en-US" altLang="ja-JP" dirty="0"/>
              <a:t>Yahoo!</a:t>
            </a:r>
            <a:r>
              <a:rPr lang="ja-JP" altLang="en-US"/>
              <a:t>天気の利用状況</a:t>
            </a:r>
            <a:endParaRPr lang="ja-JP" altLang="en-US" dirty="0"/>
          </a:p>
        </p:txBody>
      </p:sp>
      <p:sp>
        <p:nvSpPr>
          <p:cNvPr id="13" name="テキスト プレースホルダー 12">
            <a:extLst>
              <a:ext uri="{FF2B5EF4-FFF2-40B4-BE49-F238E27FC236}">
                <a16:creationId xmlns:a16="http://schemas.microsoft.com/office/drawing/2014/main" id="{FFF8843D-D393-B7B3-DE07-3ADDF03F8927}"/>
              </a:ext>
            </a:extLst>
          </p:cNvPr>
          <p:cNvSpPr>
            <a:spLocks noGrp="1"/>
          </p:cNvSpPr>
          <p:nvPr>
            <p:ph type="body" sz="quarter" idx="12"/>
          </p:nvPr>
        </p:nvSpPr>
        <p:spPr/>
        <p:txBody>
          <a:bodyPr/>
          <a:lstStyle/>
          <a:p>
            <a:pPr marL="0" indent="0">
              <a:buNone/>
            </a:pPr>
            <a:r>
              <a:rPr lang="en-US" altLang="ja-JP" dirty="0"/>
              <a:t>Y!!</a:t>
            </a:r>
            <a:r>
              <a:rPr lang="ja-JP" altLang="en-US"/>
              <a:t>天気・災害</a:t>
            </a:r>
          </a:p>
        </p:txBody>
      </p:sp>
      <p:pic>
        <p:nvPicPr>
          <p:cNvPr id="14" name="図プレースホルダー 8" descr="アイコン&#10;&#10;自動的に生成された説明">
            <a:extLst>
              <a:ext uri="{FF2B5EF4-FFF2-40B4-BE49-F238E27FC236}">
                <a16:creationId xmlns:a16="http://schemas.microsoft.com/office/drawing/2014/main" id="{2F398BAE-0CE2-94CE-EAAF-21FECF96846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pic>
        <p:nvPicPr>
          <p:cNvPr id="2" name="図 1">
            <a:extLst>
              <a:ext uri="{FF2B5EF4-FFF2-40B4-BE49-F238E27FC236}">
                <a16:creationId xmlns:a16="http://schemas.microsoft.com/office/drawing/2014/main" id="{57EE4DF3-0E73-5E77-13BB-E6F72F32926F}"/>
              </a:ext>
            </a:extLst>
          </p:cNvPr>
          <p:cNvPicPr>
            <a:picLocks noChangeAspect="1"/>
          </p:cNvPicPr>
          <p:nvPr/>
        </p:nvPicPr>
        <p:blipFill>
          <a:blip r:embed="rId3"/>
          <a:stretch>
            <a:fillRect/>
          </a:stretch>
        </p:blipFill>
        <p:spPr>
          <a:xfrm>
            <a:off x="689262" y="881793"/>
            <a:ext cx="11333229" cy="5408170"/>
          </a:xfrm>
          <a:prstGeom prst="rect">
            <a:avLst/>
          </a:prstGeom>
        </p:spPr>
      </p:pic>
      <p:pic>
        <p:nvPicPr>
          <p:cNvPr id="3" name="図 2">
            <a:extLst>
              <a:ext uri="{FF2B5EF4-FFF2-40B4-BE49-F238E27FC236}">
                <a16:creationId xmlns:a16="http://schemas.microsoft.com/office/drawing/2014/main" id="{36785C99-A693-0597-88F6-FC5CFAB67E7D}"/>
              </a:ext>
            </a:extLst>
          </p:cNvPr>
          <p:cNvPicPr>
            <a:picLocks noChangeAspect="1"/>
          </p:cNvPicPr>
          <p:nvPr/>
        </p:nvPicPr>
        <p:blipFill>
          <a:blip r:embed="rId4"/>
          <a:stretch>
            <a:fillRect/>
          </a:stretch>
        </p:blipFill>
        <p:spPr>
          <a:xfrm>
            <a:off x="7727374" y="6191028"/>
            <a:ext cx="3390900" cy="393700"/>
          </a:xfrm>
          <a:prstGeom prst="rect">
            <a:avLst/>
          </a:prstGeom>
        </p:spPr>
      </p:pic>
    </p:spTree>
    <p:extLst>
      <p:ext uri="{BB962C8B-B14F-4D97-AF65-F5344CB8AC3E}">
        <p14:creationId xmlns:p14="http://schemas.microsoft.com/office/powerpoint/2010/main" val="2365065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CDE0D-CE3F-4149-7CE2-576432252A85}"/>
            </a:ext>
          </a:extLst>
        </p:cNvPr>
        <p:cNvGrpSpPr/>
        <p:nvPr/>
      </p:nvGrpSpPr>
      <p:grpSpPr>
        <a:xfrm>
          <a:off x="0" y="0"/>
          <a:ext cx="0" cy="0"/>
          <a:chOff x="0" y="0"/>
          <a:chExt cx="0" cy="0"/>
        </a:xfrm>
      </p:grpSpPr>
      <p:sp>
        <p:nvSpPr>
          <p:cNvPr id="11" name="テキスト プレースホルダー 10">
            <a:extLst>
              <a:ext uri="{FF2B5EF4-FFF2-40B4-BE49-F238E27FC236}">
                <a16:creationId xmlns:a16="http://schemas.microsoft.com/office/drawing/2014/main" id="{DE10AE10-1B5C-72DF-1370-704ACD093375}"/>
              </a:ext>
            </a:extLst>
          </p:cNvPr>
          <p:cNvSpPr>
            <a:spLocks noGrp="1"/>
          </p:cNvSpPr>
          <p:nvPr>
            <p:ph type="body" sz="quarter" idx="10"/>
          </p:nvPr>
        </p:nvSpPr>
        <p:spPr/>
        <p:txBody>
          <a:bodyPr/>
          <a:lstStyle/>
          <a:p>
            <a:r>
              <a:rPr lang="ja-JP" altLang="en-US"/>
              <a:t>ユーザー属性（性年代別）</a:t>
            </a:r>
            <a:endParaRPr lang="ja-JP" altLang="en-US" dirty="0"/>
          </a:p>
        </p:txBody>
      </p:sp>
      <p:sp>
        <p:nvSpPr>
          <p:cNvPr id="13" name="テキスト プレースホルダー 12">
            <a:extLst>
              <a:ext uri="{FF2B5EF4-FFF2-40B4-BE49-F238E27FC236}">
                <a16:creationId xmlns:a16="http://schemas.microsoft.com/office/drawing/2014/main" id="{4DD9F148-6B59-1C64-1C34-41984E3F69B8}"/>
              </a:ext>
            </a:extLst>
          </p:cNvPr>
          <p:cNvSpPr>
            <a:spLocks noGrp="1"/>
          </p:cNvSpPr>
          <p:nvPr>
            <p:ph type="body" sz="quarter" idx="12"/>
          </p:nvPr>
        </p:nvSpPr>
        <p:spPr/>
        <p:txBody>
          <a:bodyPr/>
          <a:lstStyle/>
          <a:p>
            <a:pPr marL="0" indent="0">
              <a:buNone/>
            </a:pPr>
            <a:r>
              <a:rPr lang="en-US" altLang="ja-JP" dirty="0"/>
              <a:t>Y!!</a:t>
            </a:r>
            <a:r>
              <a:rPr lang="ja-JP" altLang="en-US"/>
              <a:t>天気・災害</a:t>
            </a:r>
          </a:p>
        </p:txBody>
      </p:sp>
      <p:pic>
        <p:nvPicPr>
          <p:cNvPr id="14" name="図プレースホルダー 8" descr="アイコン&#10;&#10;自動的に生成された説明">
            <a:extLst>
              <a:ext uri="{FF2B5EF4-FFF2-40B4-BE49-F238E27FC236}">
                <a16:creationId xmlns:a16="http://schemas.microsoft.com/office/drawing/2014/main" id="{0BF84ECB-68E1-BFE5-0F5A-157D39076FC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pic>
        <p:nvPicPr>
          <p:cNvPr id="2" name="図 1">
            <a:extLst>
              <a:ext uri="{FF2B5EF4-FFF2-40B4-BE49-F238E27FC236}">
                <a16:creationId xmlns:a16="http://schemas.microsoft.com/office/drawing/2014/main" id="{EF762F34-FCCA-99F3-81E7-326DB2CC02D6}"/>
              </a:ext>
            </a:extLst>
          </p:cNvPr>
          <p:cNvPicPr>
            <a:picLocks noChangeAspect="1"/>
          </p:cNvPicPr>
          <p:nvPr/>
        </p:nvPicPr>
        <p:blipFill>
          <a:blip r:embed="rId3"/>
          <a:stretch>
            <a:fillRect/>
          </a:stretch>
        </p:blipFill>
        <p:spPr>
          <a:xfrm>
            <a:off x="479425" y="971916"/>
            <a:ext cx="11440680" cy="5234919"/>
          </a:xfrm>
          <a:prstGeom prst="rect">
            <a:avLst/>
          </a:prstGeom>
        </p:spPr>
      </p:pic>
      <p:pic>
        <p:nvPicPr>
          <p:cNvPr id="3" name="図 2">
            <a:extLst>
              <a:ext uri="{FF2B5EF4-FFF2-40B4-BE49-F238E27FC236}">
                <a16:creationId xmlns:a16="http://schemas.microsoft.com/office/drawing/2014/main" id="{09E7349E-D139-E6C5-68E1-1DA14F840AD6}"/>
              </a:ext>
            </a:extLst>
          </p:cNvPr>
          <p:cNvPicPr>
            <a:picLocks noChangeAspect="1"/>
          </p:cNvPicPr>
          <p:nvPr/>
        </p:nvPicPr>
        <p:blipFill>
          <a:blip r:embed="rId4"/>
          <a:stretch>
            <a:fillRect/>
          </a:stretch>
        </p:blipFill>
        <p:spPr>
          <a:xfrm>
            <a:off x="3836266" y="6231102"/>
            <a:ext cx="7772400" cy="418164"/>
          </a:xfrm>
          <a:prstGeom prst="rect">
            <a:avLst/>
          </a:prstGeom>
        </p:spPr>
      </p:pic>
    </p:spTree>
    <p:extLst>
      <p:ext uri="{BB962C8B-B14F-4D97-AF65-F5344CB8AC3E}">
        <p14:creationId xmlns:p14="http://schemas.microsoft.com/office/powerpoint/2010/main" val="2273276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17BEC-2090-9A04-F7BD-A2CF2DBC0941}"/>
            </a:ext>
          </a:extLst>
        </p:cNvPr>
        <p:cNvGrpSpPr/>
        <p:nvPr/>
      </p:nvGrpSpPr>
      <p:grpSpPr>
        <a:xfrm>
          <a:off x="0" y="0"/>
          <a:ext cx="0" cy="0"/>
          <a:chOff x="0" y="0"/>
          <a:chExt cx="0" cy="0"/>
        </a:xfrm>
      </p:grpSpPr>
      <p:sp>
        <p:nvSpPr>
          <p:cNvPr id="11" name="テキスト プレースホルダー 10">
            <a:extLst>
              <a:ext uri="{FF2B5EF4-FFF2-40B4-BE49-F238E27FC236}">
                <a16:creationId xmlns:a16="http://schemas.microsoft.com/office/drawing/2014/main" id="{49823240-942F-6C85-5885-944D7F27A58C}"/>
              </a:ext>
            </a:extLst>
          </p:cNvPr>
          <p:cNvSpPr>
            <a:spLocks noGrp="1"/>
          </p:cNvSpPr>
          <p:nvPr>
            <p:ph type="body" sz="quarter" idx="10"/>
          </p:nvPr>
        </p:nvSpPr>
        <p:spPr/>
        <p:txBody>
          <a:bodyPr/>
          <a:lstStyle/>
          <a:p>
            <a:r>
              <a:rPr lang="ja-JP" altLang="en-US"/>
              <a:t>ユーザー属性（利用時間帯）</a:t>
            </a:r>
            <a:endParaRPr lang="ja-JP" altLang="en-US" dirty="0"/>
          </a:p>
        </p:txBody>
      </p:sp>
      <p:sp>
        <p:nvSpPr>
          <p:cNvPr id="13" name="テキスト プレースホルダー 12">
            <a:extLst>
              <a:ext uri="{FF2B5EF4-FFF2-40B4-BE49-F238E27FC236}">
                <a16:creationId xmlns:a16="http://schemas.microsoft.com/office/drawing/2014/main" id="{D8E86B6C-0848-288E-816F-D2334BD30760}"/>
              </a:ext>
            </a:extLst>
          </p:cNvPr>
          <p:cNvSpPr>
            <a:spLocks noGrp="1"/>
          </p:cNvSpPr>
          <p:nvPr>
            <p:ph type="body" sz="quarter" idx="12"/>
          </p:nvPr>
        </p:nvSpPr>
        <p:spPr/>
        <p:txBody>
          <a:bodyPr/>
          <a:lstStyle/>
          <a:p>
            <a:pPr marL="0" indent="0">
              <a:buNone/>
            </a:pPr>
            <a:r>
              <a:rPr lang="en-US" altLang="ja-JP" dirty="0"/>
              <a:t>Y!!</a:t>
            </a:r>
            <a:r>
              <a:rPr lang="ja-JP" altLang="en-US"/>
              <a:t>天気・災害</a:t>
            </a:r>
          </a:p>
        </p:txBody>
      </p:sp>
      <p:pic>
        <p:nvPicPr>
          <p:cNvPr id="14" name="図プレースホルダー 8" descr="アイコン&#10;&#10;自動的に生成された説明">
            <a:extLst>
              <a:ext uri="{FF2B5EF4-FFF2-40B4-BE49-F238E27FC236}">
                <a16:creationId xmlns:a16="http://schemas.microsoft.com/office/drawing/2014/main" id="{E3F93283-38AD-D4F1-BCF8-C075A2DF7EA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pic>
        <p:nvPicPr>
          <p:cNvPr id="2" name="図 1">
            <a:extLst>
              <a:ext uri="{FF2B5EF4-FFF2-40B4-BE49-F238E27FC236}">
                <a16:creationId xmlns:a16="http://schemas.microsoft.com/office/drawing/2014/main" id="{463AB8F7-CCB4-A4B6-291C-425CEC8C6186}"/>
              </a:ext>
            </a:extLst>
          </p:cNvPr>
          <p:cNvPicPr>
            <a:picLocks noChangeAspect="1"/>
          </p:cNvPicPr>
          <p:nvPr/>
        </p:nvPicPr>
        <p:blipFill>
          <a:blip r:embed="rId3"/>
          <a:stretch>
            <a:fillRect/>
          </a:stretch>
        </p:blipFill>
        <p:spPr>
          <a:xfrm>
            <a:off x="479426" y="939346"/>
            <a:ext cx="11172248" cy="5284040"/>
          </a:xfrm>
          <a:prstGeom prst="rect">
            <a:avLst/>
          </a:prstGeom>
        </p:spPr>
      </p:pic>
      <p:pic>
        <p:nvPicPr>
          <p:cNvPr id="3" name="図 2">
            <a:extLst>
              <a:ext uri="{FF2B5EF4-FFF2-40B4-BE49-F238E27FC236}">
                <a16:creationId xmlns:a16="http://schemas.microsoft.com/office/drawing/2014/main" id="{08135F69-F05B-66F6-3F7C-98A12CA69CD8}"/>
              </a:ext>
            </a:extLst>
          </p:cNvPr>
          <p:cNvPicPr>
            <a:picLocks noChangeAspect="1"/>
          </p:cNvPicPr>
          <p:nvPr/>
        </p:nvPicPr>
        <p:blipFill>
          <a:blip r:embed="rId4"/>
          <a:stretch>
            <a:fillRect/>
          </a:stretch>
        </p:blipFill>
        <p:spPr>
          <a:xfrm>
            <a:off x="3799609" y="6244168"/>
            <a:ext cx="7772400" cy="548870"/>
          </a:xfrm>
          <a:prstGeom prst="rect">
            <a:avLst/>
          </a:prstGeom>
        </p:spPr>
      </p:pic>
    </p:spTree>
    <p:extLst>
      <p:ext uri="{BB962C8B-B14F-4D97-AF65-F5344CB8AC3E}">
        <p14:creationId xmlns:p14="http://schemas.microsoft.com/office/powerpoint/2010/main" val="3437250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B77F6-F677-F395-870B-007C9B423B09}"/>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0EA84DB-766E-161D-9F62-99D6DD527D3A}"/>
              </a:ext>
            </a:extLst>
          </p:cNvPr>
          <p:cNvSpPr>
            <a:spLocks noGrp="1"/>
          </p:cNvSpPr>
          <p:nvPr>
            <p:ph type="body" sz="quarter" idx="19"/>
          </p:nvPr>
        </p:nvSpPr>
        <p:spPr>
          <a:xfrm>
            <a:off x="3335867" y="4786186"/>
            <a:ext cx="5943600" cy="1085803"/>
          </a:xfrm>
        </p:spPr>
        <p:txBody>
          <a:bodyPr/>
          <a:lstStyle/>
          <a:p>
            <a:r>
              <a:rPr lang="ja-JP" altLang="en-US">
                <a:latin typeface="Meiryo" panose="020B0604030504040204" pitchFamily="34" charset="-128"/>
                <a:ea typeface="Meiryo" panose="020B0604030504040204" pitchFamily="34" charset="-128"/>
              </a:rPr>
              <a:t>花粉情報</a:t>
            </a:r>
            <a:r>
              <a:rPr lang="en-US" altLang="ja-JP" dirty="0">
                <a:latin typeface="Meiryo" panose="020B0604030504040204" pitchFamily="34" charset="-128"/>
                <a:ea typeface="Meiryo" panose="020B0604030504040204" pitchFamily="34" charset="-128"/>
              </a:rPr>
              <a:t>2026</a:t>
            </a:r>
          </a:p>
          <a:p>
            <a:r>
              <a:rPr lang="ja-JP" altLang="en-US">
                <a:latin typeface="Meiryo" panose="020B0604030504040204" pitchFamily="34" charset="-128"/>
                <a:ea typeface="Meiryo" panose="020B0604030504040204" pitchFamily="34" charset="-128"/>
              </a:rPr>
              <a:t>のご紹介</a:t>
            </a:r>
          </a:p>
        </p:txBody>
      </p:sp>
      <p:sp>
        <p:nvSpPr>
          <p:cNvPr id="5" name="テキスト プレースホルダー 4">
            <a:extLst>
              <a:ext uri="{FF2B5EF4-FFF2-40B4-BE49-F238E27FC236}">
                <a16:creationId xmlns:a16="http://schemas.microsoft.com/office/drawing/2014/main" id="{A45787A2-4EBC-8BDD-8C71-8466CC9D311E}"/>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2" name="フッター プレースホルダー 1">
            <a:extLst>
              <a:ext uri="{FF2B5EF4-FFF2-40B4-BE49-F238E27FC236}">
                <a16:creationId xmlns:a16="http://schemas.microsoft.com/office/drawing/2014/main" id="{386F659F-B128-F799-A425-562066778471}"/>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8" name="図プレースホルダー 7" descr="アイコン&#10;&#10;自動的に生成された説明">
            <a:extLst>
              <a:ext uri="{FF2B5EF4-FFF2-40B4-BE49-F238E27FC236}">
                <a16:creationId xmlns:a16="http://schemas.microsoft.com/office/drawing/2014/main" id="{9751DF12-CEA4-770A-8A30-48757F0B48FD}"/>
              </a:ext>
            </a:extLst>
          </p:cNvPr>
          <p:cNvPicPr>
            <a:picLocks noGrp="1" noChangeAspect="1"/>
          </p:cNvPicPr>
          <p:nvPr>
            <p:ph type="pic" sz="quarter" idx="15"/>
          </p:nvPr>
        </p:nvPicPr>
        <p:blipFill>
          <a:blip r:embed="rId2">
            <a:alphaModFix/>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t="3900" b="3900"/>
          <a:stretch>
            <a:fillRect/>
          </a:stretch>
        </p:blipFill>
        <p:spPr>
          <a:prstGeom prst="rect">
            <a:avLst/>
          </a:prstGeom>
          <a:noFill/>
        </p:spPr>
      </p:pic>
    </p:spTree>
    <p:extLst>
      <p:ext uri="{BB962C8B-B14F-4D97-AF65-F5344CB8AC3E}">
        <p14:creationId xmlns:p14="http://schemas.microsoft.com/office/powerpoint/2010/main" val="24144096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32429</TotalTime>
  <Words>2202</Words>
  <Application>Microsoft Macintosh PowerPoint</Application>
  <PresentationFormat>ワイド画面</PresentationFormat>
  <Paragraphs>213</Paragraphs>
  <Slides>21</Slides>
  <Notes>2</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21</vt:i4>
      </vt:variant>
    </vt:vector>
  </HeadingPairs>
  <TitlesOfParts>
    <vt:vector size="30" baseType="lpstr">
      <vt:lpstr>ヒラギノ角ゴ ProN</vt:lpstr>
      <vt:lpstr>メイリオ</vt:lpstr>
      <vt:lpstr>メイリオ</vt:lpstr>
      <vt:lpstr>メイリオ 本文</vt:lpstr>
      <vt:lpstr>Arial</vt:lpstr>
      <vt:lpstr>Calibri</vt:lpstr>
      <vt:lpstr>Segoe UI</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614</cp:revision>
  <dcterms:created xsi:type="dcterms:W3CDTF">2020-02-26T07:28:11Z</dcterms:created>
  <dcterms:modified xsi:type="dcterms:W3CDTF">2026-01-14T07:49:01Z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2025-11-05T01:51:55Z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3ef71a45-b271-4da7-bcb9-0cdaca39f754</vt:lpwstr>
  </property>
  <property fmtid="{D5CDD505-2E9C-101B-9397-08002B2CF9AE}" pid="8" name="MSIP_Label_defa4170-0d19-0005-0004-bc88714345d2_ContentBits">
    <vt:lpwstr>0</vt:lpwstr>
  </property>
  <property fmtid="{D5CDD505-2E9C-101B-9397-08002B2CF9AE}" pid="9" name="MSIP_Label_defa4170-0d19-0005-0004-bc88714345d2_Tag">
    <vt:lpwstr>50, 3, 0, 1</vt:lpwstr>
  </property>
</Properties>
</file>